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3"/>
  </p:notesMasterIdLst>
  <p:handoutMasterIdLst>
    <p:handoutMasterId r:id="rId34"/>
  </p:handoutMasterIdLst>
  <p:sldIdLst>
    <p:sldId id="280" r:id="rId2"/>
    <p:sldId id="298" r:id="rId3"/>
    <p:sldId id="287" r:id="rId4"/>
    <p:sldId id="257" r:id="rId5"/>
    <p:sldId id="338" r:id="rId6"/>
    <p:sldId id="337" r:id="rId7"/>
    <p:sldId id="339" r:id="rId8"/>
    <p:sldId id="340" r:id="rId9"/>
    <p:sldId id="335" r:id="rId10"/>
    <p:sldId id="341" r:id="rId11"/>
    <p:sldId id="342" r:id="rId12"/>
    <p:sldId id="308" r:id="rId13"/>
    <p:sldId id="344" r:id="rId14"/>
    <p:sldId id="317" r:id="rId15"/>
    <p:sldId id="345" r:id="rId16"/>
    <p:sldId id="346" r:id="rId17"/>
    <p:sldId id="318" r:id="rId18"/>
    <p:sldId id="321" r:id="rId19"/>
    <p:sldId id="347" r:id="rId20"/>
    <p:sldId id="348" r:id="rId21"/>
    <p:sldId id="349" r:id="rId22"/>
    <p:sldId id="353" r:id="rId23"/>
    <p:sldId id="350" r:id="rId24"/>
    <p:sldId id="351" r:id="rId25"/>
    <p:sldId id="325" r:id="rId26"/>
    <p:sldId id="352" r:id="rId27"/>
    <p:sldId id="356" r:id="rId28"/>
    <p:sldId id="354" r:id="rId29"/>
    <p:sldId id="355" r:id="rId30"/>
    <p:sldId id="326" r:id="rId31"/>
    <p:sldId id="35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99"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rando, Lidia (TBS)" initials="DL(" lastIdx="2" clrIdx="0">
    <p:extLst>
      <p:ext uri="{19B8F6BF-5375-455C-9EA6-DF929625EA0E}">
        <p15:presenceInfo xmlns:p15="http://schemas.microsoft.com/office/powerpoint/2012/main" userId="S-1-5-21-606747145-790525478-839522115-2218" providerId="AD"/>
      </p:ext>
    </p:extLst>
  </p:cmAuthor>
  <p:cmAuthor id="2" name="Creatura-Amelio, Catia (TBS)" initials="CC(" lastIdx="6" clrIdx="1">
    <p:extLst>
      <p:ext uri="{19B8F6BF-5375-455C-9EA6-DF929625EA0E}">
        <p15:presenceInfo xmlns:p15="http://schemas.microsoft.com/office/powerpoint/2012/main" userId="S::Catia.Creatura-Amelio@ontario.ca::fca74a17-6873-425b-955d-d77a2dca1b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DF6"/>
    <a:srgbClr val="D1E7F3"/>
    <a:srgbClr val="00B2E2"/>
    <a:srgbClr val="047BC1"/>
    <a:srgbClr val="E1EFF7"/>
    <a:srgbClr val="D7E4EA"/>
    <a:srgbClr val="047AC1"/>
    <a:srgbClr val="C3FFFF"/>
    <a:srgbClr val="81BDE0"/>
    <a:srgbClr val="B3D7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954" autoAdjust="0"/>
  </p:normalViewPr>
  <p:slideViewPr>
    <p:cSldViewPr snapToGrid="0" snapToObjects="1">
      <p:cViewPr varScale="1">
        <p:scale>
          <a:sx n="77" d="100"/>
          <a:sy n="77" d="100"/>
        </p:scale>
        <p:origin x="1589" y="72"/>
      </p:cViewPr>
      <p:guideLst>
        <p:guide orient="horz" pos="4099"/>
        <p:guide pos="2880"/>
      </p:guideLst>
    </p:cSldViewPr>
  </p:slideViewPr>
  <p:notesTextViewPr>
    <p:cViewPr>
      <p:scale>
        <a:sx n="1" d="1"/>
        <a:sy n="1" d="1"/>
      </p:scale>
      <p:origin x="0" y="0"/>
    </p:cViewPr>
  </p:notesTextViewPr>
  <p:notesViewPr>
    <p:cSldViewPr snapToGrid="0" snapToObjects="1">
      <p:cViewPr varScale="1">
        <p:scale>
          <a:sx n="73" d="100"/>
          <a:sy n="73" d="100"/>
        </p:scale>
        <p:origin x="2608"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4908E83-914B-AF4D-AD4A-2119A9E8B3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B6C3A2-16EB-5047-88D8-E94E8208AED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1D88B4-9F5F-E542-AAD5-5CE84E0C2F6F}" type="datetimeFigureOut">
              <a:rPr lang="en-US" smtClean="0"/>
              <a:t>12/1/2021</a:t>
            </a:fld>
            <a:endParaRPr lang="en-US"/>
          </a:p>
        </p:txBody>
      </p:sp>
      <p:sp>
        <p:nvSpPr>
          <p:cNvPr id="4" name="Footer Placeholder 3">
            <a:extLst>
              <a:ext uri="{FF2B5EF4-FFF2-40B4-BE49-F238E27FC236}">
                <a16:creationId xmlns:a16="http://schemas.microsoft.com/office/drawing/2014/main" id="{103843AF-0FB2-954B-B89E-10BFC8AFBA0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1B28C1A-97D0-944D-B2B5-BDCB8F8DF61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452736-F53C-AE43-AE3B-B7425EB89738}" type="slidenum">
              <a:rPr lang="en-US" smtClean="0"/>
              <a:t>‹#›</a:t>
            </a:fld>
            <a:endParaRPr lang="en-US"/>
          </a:p>
        </p:txBody>
      </p:sp>
    </p:spTree>
    <p:extLst>
      <p:ext uri="{BB962C8B-B14F-4D97-AF65-F5344CB8AC3E}">
        <p14:creationId xmlns:p14="http://schemas.microsoft.com/office/powerpoint/2010/main" val="900117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60AEBD-DCD3-5748-8ACE-ABF4DF55CD19}" type="datetimeFigureOut">
              <a:rPr lang="en-US" smtClean="0"/>
              <a:t>12/1/2021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AFAB16-4C07-5141-8688-34B493849C85}" type="slidenum">
              <a:rPr lang="en-US" smtClean="0"/>
              <a:t>‹#›</a:t>
            </a:fld>
            <a:endParaRPr lang="en-US"/>
          </a:p>
        </p:txBody>
      </p:sp>
    </p:spTree>
    <p:extLst>
      <p:ext uri="{BB962C8B-B14F-4D97-AF65-F5344CB8AC3E}">
        <p14:creationId xmlns:p14="http://schemas.microsoft.com/office/powerpoint/2010/main" val="2878676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6AFAB16-4C07-5141-8688-34B493849C85}" type="slidenum">
              <a:rPr lang="en-US" smtClean="0"/>
              <a:t>11</a:t>
            </a:fld>
            <a:endParaRPr lang="en-US" dirty="0"/>
          </a:p>
        </p:txBody>
      </p:sp>
    </p:spTree>
    <p:extLst>
      <p:ext uri="{BB962C8B-B14F-4D97-AF65-F5344CB8AC3E}">
        <p14:creationId xmlns:p14="http://schemas.microsoft.com/office/powerpoint/2010/main" val="14403422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_Colour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91EDAD-01EF-4F4E-9B92-0559E4FEC4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13" y="0"/>
            <a:ext cx="9144000" cy="6858000"/>
          </a:xfrm>
          <a:prstGeom prst="rect">
            <a:avLst/>
          </a:prstGeom>
        </p:spPr>
      </p:pic>
      <p:sp>
        <p:nvSpPr>
          <p:cNvPr id="3" name="Slide Number Placeholder 2">
            <a:extLst>
              <a:ext uri="{FF2B5EF4-FFF2-40B4-BE49-F238E27FC236}">
                <a16:creationId xmlns:a16="http://schemas.microsoft.com/office/drawing/2014/main" id="{3F42CA90-E7E7-C346-BABB-74C3CD8EECD2}"/>
              </a:ext>
            </a:extLst>
          </p:cNvPr>
          <p:cNvSpPr>
            <a:spLocks noGrp="1"/>
          </p:cNvSpPr>
          <p:nvPr>
            <p:ph type="sldNum" sz="quarter" idx="10"/>
          </p:nvPr>
        </p:nvSpPr>
        <p:spPr/>
        <p:txBody>
          <a:bodyPr/>
          <a:lstStyle>
            <a:lvl1pPr>
              <a:defRPr>
                <a:solidFill>
                  <a:schemeClr val="bg1"/>
                </a:solidFill>
              </a:defRPr>
            </a:lvl1pPr>
          </a:lstStyle>
          <a:p>
            <a:fld id="{9CAA33A2-411E-8443-83D0-3263C24E97A5}" type="slidenum">
              <a:rPr lang="en-US" smtClean="0"/>
              <a:pPr/>
              <a:t>‹#›</a:t>
            </a:fld>
            <a:endParaRPr lang="en-US" dirty="0"/>
          </a:p>
        </p:txBody>
      </p:sp>
      <p:sp>
        <p:nvSpPr>
          <p:cNvPr id="4" name="Footer Placeholder 3">
            <a:extLst>
              <a:ext uri="{FF2B5EF4-FFF2-40B4-BE49-F238E27FC236}">
                <a16:creationId xmlns:a16="http://schemas.microsoft.com/office/drawing/2014/main" id="{80D9D6F9-382A-314E-A09D-02372A981708}"/>
              </a:ext>
            </a:extLst>
          </p:cNvPr>
          <p:cNvSpPr>
            <a:spLocks noGrp="1"/>
          </p:cNvSpPr>
          <p:nvPr>
            <p:ph type="ftr" sz="quarter" idx="11"/>
          </p:nvPr>
        </p:nvSpPr>
        <p:spPr/>
        <p:txBody>
          <a:bodyPr/>
          <a:lstStyle>
            <a:lvl1pPr>
              <a:defRPr>
                <a:solidFill>
                  <a:schemeClr val="bg1"/>
                </a:solidFill>
              </a:defRPr>
            </a:lvl1pPr>
          </a:lstStyle>
          <a:p>
            <a:pPr algn="l"/>
            <a:r>
              <a:rPr lang="en-US" dirty="0"/>
              <a:t>Presentation Name</a:t>
            </a:r>
          </a:p>
        </p:txBody>
      </p:sp>
      <p:sp>
        <p:nvSpPr>
          <p:cNvPr id="8" name="Title 1">
            <a:extLst>
              <a:ext uri="{FF2B5EF4-FFF2-40B4-BE49-F238E27FC236}">
                <a16:creationId xmlns:a16="http://schemas.microsoft.com/office/drawing/2014/main" id="{87BC1A3C-3CD9-0749-A12B-149E459AD451}"/>
              </a:ext>
            </a:extLst>
          </p:cNvPr>
          <p:cNvSpPr>
            <a:spLocks noGrp="1"/>
          </p:cNvSpPr>
          <p:nvPr>
            <p:ph type="ctrTitle"/>
          </p:nvPr>
        </p:nvSpPr>
        <p:spPr>
          <a:xfrm>
            <a:off x="347294" y="3841208"/>
            <a:ext cx="5109125" cy="1134041"/>
          </a:xfrm>
        </p:spPr>
        <p:txBody>
          <a:bodyPr anchor="t">
            <a:normAutofit/>
          </a:bodyPr>
          <a:lstStyle>
            <a:lvl1pPr algn="l">
              <a:defRPr sz="4000">
                <a:solidFill>
                  <a:schemeClr val="tx1"/>
                </a:solidFill>
              </a:defRPr>
            </a:lvl1pPr>
          </a:lstStyle>
          <a:p>
            <a:r>
              <a:rPr lang="en-US"/>
              <a:t>Click to edit Master title style</a:t>
            </a:r>
            <a:endParaRPr lang="en-US" dirty="0"/>
          </a:p>
        </p:txBody>
      </p:sp>
      <p:sp>
        <p:nvSpPr>
          <p:cNvPr id="9" name="Subtitle 2">
            <a:extLst>
              <a:ext uri="{FF2B5EF4-FFF2-40B4-BE49-F238E27FC236}">
                <a16:creationId xmlns:a16="http://schemas.microsoft.com/office/drawing/2014/main" id="{A706D7DD-2E1D-AA4A-B0EA-55401041B939}"/>
              </a:ext>
            </a:extLst>
          </p:cNvPr>
          <p:cNvSpPr>
            <a:spLocks noGrp="1"/>
          </p:cNvSpPr>
          <p:nvPr>
            <p:ph type="subTitle" idx="1"/>
          </p:nvPr>
        </p:nvSpPr>
        <p:spPr>
          <a:xfrm>
            <a:off x="347295" y="5072419"/>
            <a:ext cx="5004000" cy="1078528"/>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Subtitle 2">
            <a:extLst>
              <a:ext uri="{FF2B5EF4-FFF2-40B4-BE49-F238E27FC236}">
                <a16:creationId xmlns:a16="http://schemas.microsoft.com/office/drawing/2014/main" id="{6F704AD3-BB8E-684E-A017-14FF8123AB53}"/>
              </a:ext>
            </a:extLst>
          </p:cNvPr>
          <p:cNvSpPr txBox="1">
            <a:spLocks/>
          </p:cNvSpPr>
          <p:nvPr userDrawn="1"/>
        </p:nvSpPr>
        <p:spPr>
          <a:xfrm>
            <a:off x="347295" y="356028"/>
            <a:ext cx="7315200" cy="39119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solidFill>
                  <a:schemeClr val="tx1"/>
                </a:solidFill>
              </a:rPr>
              <a:t>Treasury Board Secretariat</a:t>
            </a:r>
            <a:br>
              <a:rPr lang="en-US" sz="1200" dirty="0">
                <a:solidFill>
                  <a:schemeClr val="tx1"/>
                </a:solidFill>
              </a:rPr>
            </a:br>
            <a:r>
              <a:rPr lang="en-US" sz="1200" dirty="0">
                <a:solidFill>
                  <a:schemeClr val="tx1"/>
                </a:solidFill>
              </a:rPr>
              <a:t>Public Appointments and Agency Governance Branch</a:t>
            </a:r>
          </a:p>
        </p:txBody>
      </p:sp>
      <p:pic>
        <p:nvPicPr>
          <p:cNvPr id="13" name="Picture 12">
            <a:extLst>
              <a:ext uri="{FF2B5EF4-FFF2-40B4-BE49-F238E27FC236}">
                <a16:creationId xmlns:a16="http://schemas.microsoft.com/office/drawing/2014/main" id="{3678B50F-C948-C14D-86D4-6410DFC66B7B}"/>
              </a:ext>
            </a:extLst>
          </p:cNvPr>
          <p:cNvPicPr>
            <a:picLocks noChangeAspect="1"/>
          </p:cNvPicPr>
          <p:nvPr userDrawn="1"/>
        </p:nvPicPr>
        <p:blipFill>
          <a:blip r:embed="rId4"/>
          <a:stretch>
            <a:fillRect/>
          </a:stretch>
        </p:blipFill>
        <p:spPr>
          <a:xfrm>
            <a:off x="7369936" y="6204429"/>
            <a:ext cx="1633928" cy="653571"/>
          </a:xfrm>
          <a:prstGeom prst="rect">
            <a:avLst/>
          </a:prstGeom>
        </p:spPr>
      </p:pic>
    </p:spTree>
    <p:extLst>
      <p:ext uri="{BB962C8B-B14F-4D97-AF65-F5344CB8AC3E}">
        <p14:creationId xmlns:p14="http://schemas.microsoft.com/office/powerpoint/2010/main" val="2984652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3_Colour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F2FE0D-F130-3E45-AE7B-FF55DFDCCAC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13" y="0"/>
            <a:ext cx="9144000" cy="6858000"/>
          </a:xfrm>
          <a:prstGeom prst="rect">
            <a:avLst/>
          </a:prstGeom>
        </p:spPr>
      </p:pic>
      <p:sp>
        <p:nvSpPr>
          <p:cNvPr id="6" name="Slide Number Placeholder 2">
            <a:extLst>
              <a:ext uri="{FF2B5EF4-FFF2-40B4-BE49-F238E27FC236}">
                <a16:creationId xmlns:a16="http://schemas.microsoft.com/office/drawing/2014/main" id="{C3EE4135-566B-3E49-9F74-9274CC9C7A9F}"/>
              </a:ext>
            </a:extLst>
          </p:cNvPr>
          <p:cNvSpPr>
            <a:spLocks noGrp="1"/>
          </p:cNvSpPr>
          <p:nvPr>
            <p:ph type="sldNum" sz="quarter" idx="10"/>
          </p:nvPr>
        </p:nvSpPr>
        <p:spPr>
          <a:xfrm>
            <a:off x="347295" y="6276602"/>
            <a:ext cx="514800" cy="365125"/>
          </a:xfrm>
        </p:spPr>
        <p:txBody>
          <a:bodyPr/>
          <a:lstStyle>
            <a:lvl1pPr>
              <a:defRPr>
                <a:solidFill>
                  <a:schemeClr val="tx1"/>
                </a:solidFill>
              </a:defRPr>
            </a:lvl1pPr>
          </a:lstStyle>
          <a:p>
            <a:fld id="{9CAA33A2-411E-8443-83D0-3263C24E97A5}" type="slidenum">
              <a:rPr lang="en-US" smtClean="0"/>
              <a:pPr/>
              <a:t>‹#›</a:t>
            </a:fld>
            <a:endParaRPr lang="en-US" dirty="0"/>
          </a:p>
        </p:txBody>
      </p:sp>
      <p:sp>
        <p:nvSpPr>
          <p:cNvPr id="7" name="Footer Placeholder 3">
            <a:extLst>
              <a:ext uri="{FF2B5EF4-FFF2-40B4-BE49-F238E27FC236}">
                <a16:creationId xmlns:a16="http://schemas.microsoft.com/office/drawing/2014/main" id="{D6D5BEBE-9985-EE4A-847A-D3158754E8E4}"/>
              </a:ext>
            </a:extLst>
          </p:cNvPr>
          <p:cNvSpPr>
            <a:spLocks noGrp="1"/>
          </p:cNvSpPr>
          <p:nvPr>
            <p:ph type="ftr" sz="quarter" idx="11"/>
          </p:nvPr>
        </p:nvSpPr>
        <p:spPr>
          <a:xfrm>
            <a:off x="861645" y="6276602"/>
            <a:ext cx="2518163" cy="365125"/>
          </a:xfrm>
        </p:spPr>
        <p:txBody>
          <a:bodyPr/>
          <a:lstStyle>
            <a:lvl1pPr>
              <a:defRPr>
                <a:solidFill>
                  <a:schemeClr val="tx1"/>
                </a:solidFill>
              </a:defRPr>
            </a:lvl1pPr>
          </a:lstStyle>
          <a:p>
            <a:pPr algn="l"/>
            <a:r>
              <a:rPr lang="en-US" dirty="0"/>
              <a:t>Presentation Name</a:t>
            </a:r>
          </a:p>
        </p:txBody>
      </p:sp>
      <p:sp>
        <p:nvSpPr>
          <p:cNvPr id="8" name="Title 1">
            <a:extLst>
              <a:ext uri="{FF2B5EF4-FFF2-40B4-BE49-F238E27FC236}">
                <a16:creationId xmlns:a16="http://schemas.microsoft.com/office/drawing/2014/main" id="{192F6EFA-A478-CB4C-9D06-347675245782}"/>
              </a:ext>
            </a:extLst>
          </p:cNvPr>
          <p:cNvSpPr>
            <a:spLocks noGrp="1"/>
          </p:cNvSpPr>
          <p:nvPr>
            <p:ph type="ctrTitle"/>
          </p:nvPr>
        </p:nvSpPr>
        <p:spPr>
          <a:xfrm>
            <a:off x="347294" y="479211"/>
            <a:ext cx="5109125" cy="1134041"/>
          </a:xfrm>
        </p:spPr>
        <p:txBody>
          <a:bodyPr anchor="t">
            <a:normAutofit/>
          </a:bodyPr>
          <a:lstStyle>
            <a:lvl1pPr algn="l">
              <a:defRPr sz="4000">
                <a:solidFill>
                  <a:schemeClr val="tx1"/>
                </a:solidFill>
              </a:defRPr>
            </a:lvl1pPr>
          </a:lstStyle>
          <a:p>
            <a:r>
              <a:rPr lang="en-US"/>
              <a:t>Click to edit Master title style</a:t>
            </a:r>
            <a:endParaRPr lang="en-US" dirty="0"/>
          </a:p>
        </p:txBody>
      </p:sp>
      <p:sp>
        <p:nvSpPr>
          <p:cNvPr id="9" name="Subtitle 2">
            <a:extLst>
              <a:ext uri="{FF2B5EF4-FFF2-40B4-BE49-F238E27FC236}">
                <a16:creationId xmlns:a16="http://schemas.microsoft.com/office/drawing/2014/main" id="{129CB3EE-894C-3F4A-A648-530BCB4CACBF}"/>
              </a:ext>
            </a:extLst>
          </p:cNvPr>
          <p:cNvSpPr>
            <a:spLocks noGrp="1"/>
          </p:cNvSpPr>
          <p:nvPr>
            <p:ph type="subTitle" idx="1"/>
          </p:nvPr>
        </p:nvSpPr>
        <p:spPr>
          <a:xfrm>
            <a:off x="347294" y="1710423"/>
            <a:ext cx="5972225" cy="453658"/>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Subtitle 2">
            <a:extLst>
              <a:ext uri="{FF2B5EF4-FFF2-40B4-BE49-F238E27FC236}">
                <a16:creationId xmlns:a16="http://schemas.microsoft.com/office/drawing/2014/main" id="{0C406DE8-1FDB-0E43-9483-0608527633C3}"/>
              </a:ext>
            </a:extLst>
          </p:cNvPr>
          <p:cNvSpPr txBox="1">
            <a:spLocks/>
          </p:cNvSpPr>
          <p:nvPr userDrawn="1"/>
        </p:nvSpPr>
        <p:spPr>
          <a:xfrm>
            <a:off x="347295" y="2653911"/>
            <a:ext cx="5321986" cy="221369"/>
          </a:xfrm>
          <a:prstGeom prst="rect">
            <a:avLst/>
          </a:prstGeom>
        </p:spPr>
        <p:txBody>
          <a:bodyPr vert="horz" lIns="91440" tIns="45720" rIns="91440" bIns="45720" rtlCol="0" anchor="t">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solidFill>
                  <a:schemeClr val="bg1"/>
                </a:solidFill>
              </a:rPr>
              <a:t>Insert ministry name here</a:t>
            </a:r>
          </a:p>
        </p:txBody>
      </p:sp>
      <p:pic>
        <p:nvPicPr>
          <p:cNvPr id="12" name="Picture 11">
            <a:extLst>
              <a:ext uri="{FF2B5EF4-FFF2-40B4-BE49-F238E27FC236}">
                <a16:creationId xmlns:a16="http://schemas.microsoft.com/office/drawing/2014/main" id="{D40808F7-D114-144B-ADA0-9304B93A9032}"/>
              </a:ext>
            </a:extLst>
          </p:cNvPr>
          <p:cNvPicPr>
            <a:picLocks noChangeAspect="1"/>
          </p:cNvPicPr>
          <p:nvPr userDrawn="1"/>
        </p:nvPicPr>
        <p:blipFill>
          <a:blip r:embed="rId4"/>
          <a:stretch>
            <a:fillRect/>
          </a:stretch>
        </p:blipFill>
        <p:spPr>
          <a:xfrm>
            <a:off x="6853095" y="2290938"/>
            <a:ext cx="2201567" cy="880627"/>
          </a:xfrm>
          <a:prstGeom prst="rect">
            <a:avLst/>
          </a:prstGeom>
        </p:spPr>
      </p:pic>
    </p:spTree>
    <p:extLst>
      <p:ext uri="{BB962C8B-B14F-4D97-AF65-F5344CB8AC3E}">
        <p14:creationId xmlns:p14="http://schemas.microsoft.com/office/powerpoint/2010/main" val="2184507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3_Colour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CE621E-D667-E846-8513-550A8F1AB5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13" y="0"/>
            <a:ext cx="9144000" cy="6858000"/>
          </a:xfrm>
          <a:prstGeom prst="rect">
            <a:avLst/>
          </a:prstGeom>
        </p:spPr>
      </p:pic>
      <p:sp>
        <p:nvSpPr>
          <p:cNvPr id="6" name="Slide Number Placeholder 2">
            <a:extLst>
              <a:ext uri="{FF2B5EF4-FFF2-40B4-BE49-F238E27FC236}">
                <a16:creationId xmlns:a16="http://schemas.microsoft.com/office/drawing/2014/main" id="{3C82B1AF-FF4A-A848-8FE7-537916D5A08D}"/>
              </a:ext>
            </a:extLst>
          </p:cNvPr>
          <p:cNvSpPr>
            <a:spLocks noGrp="1"/>
          </p:cNvSpPr>
          <p:nvPr>
            <p:ph type="sldNum" sz="quarter" idx="10"/>
          </p:nvPr>
        </p:nvSpPr>
        <p:spPr>
          <a:xfrm>
            <a:off x="347295" y="6276602"/>
            <a:ext cx="514800" cy="365125"/>
          </a:xfrm>
        </p:spPr>
        <p:txBody>
          <a:bodyPr/>
          <a:lstStyle>
            <a:lvl1pPr>
              <a:defRPr>
                <a:solidFill>
                  <a:schemeClr val="tx1"/>
                </a:solidFill>
              </a:defRPr>
            </a:lvl1pPr>
          </a:lstStyle>
          <a:p>
            <a:fld id="{9CAA33A2-411E-8443-83D0-3263C24E97A5}" type="slidenum">
              <a:rPr lang="en-US" smtClean="0"/>
              <a:pPr/>
              <a:t>‹#›</a:t>
            </a:fld>
            <a:endParaRPr lang="en-US" dirty="0"/>
          </a:p>
        </p:txBody>
      </p:sp>
      <p:sp>
        <p:nvSpPr>
          <p:cNvPr id="7" name="Footer Placeholder 3">
            <a:extLst>
              <a:ext uri="{FF2B5EF4-FFF2-40B4-BE49-F238E27FC236}">
                <a16:creationId xmlns:a16="http://schemas.microsoft.com/office/drawing/2014/main" id="{DFC3EB0C-CC67-FC43-A919-F9D143172917}"/>
              </a:ext>
            </a:extLst>
          </p:cNvPr>
          <p:cNvSpPr>
            <a:spLocks noGrp="1"/>
          </p:cNvSpPr>
          <p:nvPr>
            <p:ph type="ftr" sz="quarter" idx="11"/>
          </p:nvPr>
        </p:nvSpPr>
        <p:spPr>
          <a:xfrm>
            <a:off x="861645" y="6276602"/>
            <a:ext cx="2518163" cy="365125"/>
          </a:xfrm>
        </p:spPr>
        <p:txBody>
          <a:bodyPr/>
          <a:lstStyle>
            <a:lvl1pPr>
              <a:defRPr>
                <a:solidFill>
                  <a:schemeClr val="tx1"/>
                </a:solidFill>
              </a:defRPr>
            </a:lvl1pPr>
          </a:lstStyle>
          <a:p>
            <a:pPr algn="l"/>
            <a:r>
              <a:rPr lang="en-US" dirty="0"/>
              <a:t>Presentation Name</a:t>
            </a:r>
          </a:p>
        </p:txBody>
      </p:sp>
      <p:pic>
        <p:nvPicPr>
          <p:cNvPr id="12" name="Picture 11">
            <a:extLst>
              <a:ext uri="{FF2B5EF4-FFF2-40B4-BE49-F238E27FC236}">
                <a16:creationId xmlns:a16="http://schemas.microsoft.com/office/drawing/2014/main" id="{89405D2E-66F8-FE41-80BE-CBED596D2407}"/>
              </a:ext>
            </a:extLst>
          </p:cNvPr>
          <p:cNvPicPr>
            <a:picLocks noChangeAspect="1"/>
          </p:cNvPicPr>
          <p:nvPr userDrawn="1"/>
        </p:nvPicPr>
        <p:blipFill>
          <a:blip r:embed="rId4"/>
          <a:stretch>
            <a:fillRect/>
          </a:stretch>
        </p:blipFill>
        <p:spPr>
          <a:xfrm>
            <a:off x="6853095" y="2290938"/>
            <a:ext cx="2201567" cy="880627"/>
          </a:xfrm>
          <a:prstGeom prst="rect">
            <a:avLst/>
          </a:prstGeom>
        </p:spPr>
      </p:pic>
      <p:sp>
        <p:nvSpPr>
          <p:cNvPr id="13" name="Title 1">
            <a:extLst>
              <a:ext uri="{FF2B5EF4-FFF2-40B4-BE49-F238E27FC236}">
                <a16:creationId xmlns:a16="http://schemas.microsoft.com/office/drawing/2014/main" id="{FBDBBF5D-16D9-D14B-B035-8CA71FC9E06A}"/>
              </a:ext>
            </a:extLst>
          </p:cNvPr>
          <p:cNvSpPr>
            <a:spLocks noGrp="1"/>
          </p:cNvSpPr>
          <p:nvPr>
            <p:ph type="ctrTitle"/>
          </p:nvPr>
        </p:nvSpPr>
        <p:spPr>
          <a:xfrm>
            <a:off x="347294" y="479211"/>
            <a:ext cx="5109125" cy="1134041"/>
          </a:xfrm>
        </p:spPr>
        <p:txBody>
          <a:bodyPr anchor="t">
            <a:normAutofit/>
          </a:bodyPr>
          <a:lstStyle>
            <a:lvl1pPr algn="l">
              <a:defRPr sz="4000">
                <a:solidFill>
                  <a:schemeClr val="tx1"/>
                </a:solidFill>
              </a:defRPr>
            </a:lvl1pPr>
          </a:lstStyle>
          <a:p>
            <a:r>
              <a:rPr lang="en-US"/>
              <a:t>Click to edit Master title style</a:t>
            </a:r>
            <a:endParaRPr lang="en-US" dirty="0"/>
          </a:p>
        </p:txBody>
      </p:sp>
      <p:sp>
        <p:nvSpPr>
          <p:cNvPr id="14" name="Subtitle 2">
            <a:extLst>
              <a:ext uri="{FF2B5EF4-FFF2-40B4-BE49-F238E27FC236}">
                <a16:creationId xmlns:a16="http://schemas.microsoft.com/office/drawing/2014/main" id="{DC5727A9-77DB-CA4E-9AB2-E60A762CCF2B}"/>
              </a:ext>
            </a:extLst>
          </p:cNvPr>
          <p:cNvSpPr>
            <a:spLocks noGrp="1"/>
          </p:cNvSpPr>
          <p:nvPr>
            <p:ph type="subTitle" idx="1"/>
          </p:nvPr>
        </p:nvSpPr>
        <p:spPr>
          <a:xfrm>
            <a:off x="347294" y="1710423"/>
            <a:ext cx="5972225" cy="453658"/>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5" name="Subtitle 2">
            <a:extLst>
              <a:ext uri="{FF2B5EF4-FFF2-40B4-BE49-F238E27FC236}">
                <a16:creationId xmlns:a16="http://schemas.microsoft.com/office/drawing/2014/main" id="{915B477C-186C-0E4E-B755-CD1934DB910C}"/>
              </a:ext>
            </a:extLst>
          </p:cNvPr>
          <p:cNvSpPr txBox="1">
            <a:spLocks/>
          </p:cNvSpPr>
          <p:nvPr userDrawn="1"/>
        </p:nvSpPr>
        <p:spPr>
          <a:xfrm>
            <a:off x="347295" y="2653911"/>
            <a:ext cx="5321986" cy="221369"/>
          </a:xfrm>
          <a:prstGeom prst="rect">
            <a:avLst/>
          </a:prstGeom>
        </p:spPr>
        <p:txBody>
          <a:bodyPr vert="horz" lIns="91440" tIns="45720" rIns="91440" bIns="45720" rtlCol="0" anchor="t">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solidFill>
                  <a:schemeClr val="bg1"/>
                </a:solidFill>
              </a:rPr>
              <a:t>Insert ministry name here</a:t>
            </a:r>
          </a:p>
        </p:txBody>
      </p:sp>
    </p:spTree>
    <p:extLst>
      <p:ext uri="{BB962C8B-B14F-4D97-AF65-F5344CB8AC3E}">
        <p14:creationId xmlns:p14="http://schemas.microsoft.com/office/powerpoint/2010/main" val="490658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3_Colour 4">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D035EA-D23B-824A-850B-DCD617265A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13" y="0"/>
            <a:ext cx="9144000" cy="6858000"/>
          </a:xfrm>
          <a:prstGeom prst="rect">
            <a:avLst/>
          </a:prstGeom>
        </p:spPr>
      </p:pic>
      <p:pic>
        <p:nvPicPr>
          <p:cNvPr id="12" name="Picture 11">
            <a:extLst>
              <a:ext uri="{FF2B5EF4-FFF2-40B4-BE49-F238E27FC236}">
                <a16:creationId xmlns:a16="http://schemas.microsoft.com/office/drawing/2014/main" id="{CE2B3BAC-5E53-6F42-A60D-A66F1372C56C}"/>
              </a:ext>
            </a:extLst>
          </p:cNvPr>
          <p:cNvPicPr>
            <a:picLocks noChangeAspect="1"/>
          </p:cNvPicPr>
          <p:nvPr userDrawn="1"/>
        </p:nvPicPr>
        <p:blipFill>
          <a:blip r:embed="rId4"/>
          <a:stretch>
            <a:fillRect/>
          </a:stretch>
        </p:blipFill>
        <p:spPr>
          <a:xfrm>
            <a:off x="6853095" y="2290938"/>
            <a:ext cx="2201567" cy="880627"/>
          </a:xfrm>
          <a:prstGeom prst="rect">
            <a:avLst/>
          </a:prstGeom>
        </p:spPr>
      </p:pic>
      <p:sp>
        <p:nvSpPr>
          <p:cNvPr id="16" name="Title 1">
            <a:extLst>
              <a:ext uri="{FF2B5EF4-FFF2-40B4-BE49-F238E27FC236}">
                <a16:creationId xmlns:a16="http://schemas.microsoft.com/office/drawing/2014/main" id="{01DA790F-32A2-8F4A-ABF3-C9A5A9066073}"/>
              </a:ext>
            </a:extLst>
          </p:cNvPr>
          <p:cNvSpPr>
            <a:spLocks noGrp="1"/>
          </p:cNvSpPr>
          <p:nvPr>
            <p:ph type="ctrTitle"/>
          </p:nvPr>
        </p:nvSpPr>
        <p:spPr>
          <a:xfrm>
            <a:off x="347294" y="479211"/>
            <a:ext cx="5109125" cy="1134041"/>
          </a:xfrm>
        </p:spPr>
        <p:txBody>
          <a:bodyPr anchor="t">
            <a:normAutofit/>
          </a:bodyPr>
          <a:lstStyle>
            <a:lvl1pPr algn="l">
              <a:defRPr sz="4000">
                <a:solidFill>
                  <a:schemeClr val="tx1"/>
                </a:solidFill>
              </a:defRPr>
            </a:lvl1pPr>
          </a:lstStyle>
          <a:p>
            <a:r>
              <a:rPr lang="en-US"/>
              <a:t>Click to edit Master title style</a:t>
            </a:r>
            <a:endParaRPr lang="en-US" dirty="0"/>
          </a:p>
        </p:txBody>
      </p:sp>
      <p:sp>
        <p:nvSpPr>
          <p:cNvPr id="17" name="Subtitle 2">
            <a:extLst>
              <a:ext uri="{FF2B5EF4-FFF2-40B4-BE49-F238E27FC236}">
                <a16:creationId xmlns:a16="http://schemas.microsoft.com/office/drawing/2014/main" id="{987BF5CE-F5C0-3743-AC68-17D220F41F42}"/>
              </a:ext>
            </a:extLst>
          </p:cNvPr>
          <p:cNvSpPr>
            <a:spLocks noGrp="1"/>
          </p:cNvSpPr>
          <p:nvPr>
            <p:ph type="subTitle" idx="1"/>
          </p:nvPr>
        </p:nvSpPr>
        <p:spPr>
          <a:xfrm>
            <a:off x="347294" y="1710423"/>
            <a:ext cx="5972225" cy="453658"/>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8" name="Subtitle 2">
            <a:extLst>
              <a:ext uri="{FF2B5EF4-FFF2-40B4-BE49-F238E27FC236}">
                <a16:creationId xmlns:a16="http://schemas.microsoft.com/office/drawing/2014/main" id="{B1895C67-E956-3346-BDC5-084D8A99A4F9}"/>
              </a:ext>
            </a:extLst>
          </p:cNvPr>
          <p:cNvSpPr txBox="1">
            <a:spLocks/>
          </p:cNvSpPr>
          <p:nvPr userDrawn="1"/>
        </p:nvSpPr>
        <p:spPr>
          <a:xfrm>
            <a:off x="347295" y="2653911"/>
            <a:ext cx="5321986" cy="221369"/>
          </a:xfrm>
          <a:prstGeom prst="rect">
            <a:avLst/>
          </a:prstGeom>
        </p:spPr>
        <p:txBody>
          <a:bodyPr vert="horz" lIns="91440" tIns="45720" rIns="91440" bIns="45720" rtlCol="0" anchor="t">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solidFill>
                  <a:schemeClr val="bg1"/>
                </a:solidFill>
              </a:rPr>
              <a:t>Insert ministry name here</a:t>
            </a:r>
          </a:p>
        </p:txBody>
      </p:sp>
      <p:sp>
        <p:nvSpPr>
          <p:cNvPr id="19" name="Slide Number Placeholder 2">
            <a:extLst>
              <a:ext uri="{FF2B5EF4-FFF2-40B4-BE49-F238E27FC236}">
                <a16:creationId xmlns:a16="http://schemas.microsoft.com/office/drawing/2014/main" id="{EAD2F269-54EC-8F4A-8D5E-3A6F8F0E77B4}"/>
              </a:ext>
            </a:extLst>
          </p:cNvPr>
          <p:cNvSpPr>
            <a:spLocks noGrp="1"/>
          </p:cNvSpPr>
          <p:nvPr>
            <p:ph type="sldNum" sz="quarter" idx="10"/>
          </p:nvPr>
        </p:nvSpPr>
        <p:spPr>
          <a:xfrm>
            <a:off x="347295" y="6276602"/>
            <a:ext cx="514800" cy="365125"/>
          </a:xfrm>
        </p:spPr>
        <p:txBody>
          <a:bodyPr/>
          <a:lstStyle>
            <a:lvl1pPr>
              <a:defRPr>
                <a:solidFill>
                  <a:schemeClr val="bg1"/>
                </a:solidFill>
              </a:defRPr>
            </a:lvl1pPr>
          </a:lstStyle>
          <a:p>
            <a:fld id="{9CAA33A2-411E-8443-83D0-3263C24E97A5}" type="slidenum">
              <a:rPr lang="en-US" smtClean="0"/>
              <a:pPr/>
              <a:t>‹#›</a:t>
            </a:fld>
            <a:endParaRPr lang="en-US" dirty="0"/>
          </a:p>
        </p:txBody>
      </p:sp>
      <p:sp>
        <p:nvSpPr>
          <p:cNvPr id="20" name="Footer Placeholder 3">
            <a:extLst>
              <a:ext uri="{FF2B5EF4-FFF2-40B4-BE49-F238E27FC236}">
                <a16:creationId xmlns:a16="http://schemas.microsoft.com/office/drawing/2014/main" id="{D9BCC9A7-76DC-8A4E-BD26-D9601C6F62B4}"/>
              </a:ext>
            </a:extLst>
          </p:cNvPr>
          <p:cNvSpPr>
            <a:spLocks noGrp="1"/>
          </p:cNvSpPr>
          <p:nvPr>
            <p:ph type="ftr" sz="quarter" idx="11"/>
          </p:nvPr>
        </p:nvSpPr>
        <p:spPr>
          <a:xfrm>
            <a:off x="861645" y="6276602"/>
            <a:ext cx="2518163" cy="365125"/>
          </a:xfrm>
        </p:spPr>
        <p:txBody>
          <a:bodyPr/>
          <a:lstStyle>
            <a:lvl1pPr>
              <a:defRPr>
                <a:solidFill>
                  <a:schemeClr val="bg1"/>
                </a:solidFill>
              </a:defRPr>
            </a:lvl1pPr>
          </a:lstStyle>
          <a:p>
            <a:pPr algn="l"/>
            <a:r>
              <a:rPr lang="en-US" dirty="0"/>
              <a:t>Presentation Name</a:t>
            </a:r>
          </a:p>
        </p:txBody>
      </p:sp>
    </p:spTree>
    <p:extLst>
      <p:ext uri="{BB962C8B-B14F-4D97-AF65-F5344CB8AC3E}">
        <p14:creationId xmlns:p14="http://schemas.microsoft.com/office/powerpoint/2010/main" val="1891137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295" y="365126"/>
            <a:ext cx="8456735" cy="1036291"/>
          </a:xfrm>
        </p:spPr>
        <p:txBody>
          <a:bodyPr/>
          <a:lstStyle/>
          <a:p>
            <a:r>
              <a:rPr lang="en-US"/>
              <a:t>Click to edit Master title style</a:t>
            </a:r>
            <a:endParaRPr lang="en-US" dirty="0"/>
          </a:p>
        </p:txBody>
      </p:sp>
      <p:sp>
        <p:nvSpPr>
          <p:cNvPr id="3" name="Content Placeholder 2"/>
          <p:cNvSpPr>
            <a:spLocks noGrp="1"/>
          </p:cNvSpPr>
          <p:nvPr>
            <p:ph idx="1"/>
          </p:nvPr>
        </p:nvSpPr>
        <p:spPr>
          <a:xfrm>
            <a:off x="347296" y="2029617"/>
            <a:ext cx="8456734" cy="3905475"/>
          </a:xfrm>
        </p:spPr>
        <p:txBody>
          <a:bodyPr>
            <a:normAutofit/>
          </a:bodyPr>
          <a:lstStyle>
            <a:lvl1pPr>
              <a:buClr>
                <a:schemeClr val="accent2"/>
              </a:buClr>
              <a:buSzPct val="75000"/>
              <a:defRPr sz="1800"/>
            </a:lvl1pPr>
            <a:lvl2pPr>
              <a:buClr>
                <a:schemeClr val="accent2"/>
              </a:buClr>
              <a:buSzPct val="75000"/>
              <a:defRPr sz="1800"/>
            </a:lvl2pPr>
            <a:lvl3pPr>
              <a:buClr>
                <a:schemeClr val="accent2"/>
              </a:buClr>
              <a:buSzPct val="75000"/>
              <a:defRPr sz="1800"/>
            </a:lvl3pPr>
            <a:lvl4pPr>
              <a:buClr>
                <a:schemeClr val="accent2"/>
              </a:buClr>
              <a:buSzPct val="75000"/>
              <a:defRPr sz="1800"/>
            </a:lvl4pPr>
            <a:lvl5pPr>
              <a:buClr>
                <a:schemeClr val="accent2"/>
              </a:buClr>
              <a:buSzPct val="75000"/>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a:extLst>
              <a:ext uri="{FF2B5EF4-FFF2-40B4-BE49-F238E27FC236}">
                <a16:creationId xmlns:a16="http://schemas.microsoft.com/office/drawing/2014/main" id="{47AFB0C2-B125-9F48-90CE-0FB88C8BDF93}"/>
              </a:ext>
            </a:extLst>
          </p:cNvPr>
          <p:cNvSpPr>
            <a:spLocks noGrp="1"/>
          </p:cNvSpPr>
          <p:nvPr>
            <p:ph type="body" idx="13"/>
          </p:nvPr>
        </p:nvSpPr>
        <p:spPr>
          <a:xfrm>
            <a:off x="347295" y="1482165"/>
            <a:ext cx="8456735" cy="323852"/>
          </a:xfrm>
        </p:spPr>
        <p:txBody>
          <a:bodyPr anchor="ctr">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Slide Number Placeholder 5"/>
          <p:cNvSpPr>
            <a:spLocks noGrp="1"/>
          </p:cNvSpPr>
          <p:nvPr>
            <p:ph type="sldNum" sz="quarter" idx="12"/>
          </p:nvPr>
        </p:nvSpPr>
        <p:spPr>
          <a:xfrm>
            <a:off x="347295" y="6276602"/>
            <a:ext cx="514800" cy="365125"/>
          </a:xfrm>
        </p:spPr>
        <p:txBody>
          <a:bodyPr/>
          <a:lstStyle>
            <a:lvl1pPr>
              <a:defRPr>
                <a:solidFill>
                  <a:schemeClr val="tx1"/>
                </a:solidFill>
              </a:defRPr>
            </a:lvl1pPr>
          </a:lstStyle>
          <a:p>
            <a:fld id="{9CAA33A2-411E-8443-83D0-3263C24E97A5}" type="slidenum">
              <a:rPr lang="en-US" smtClean="0"/>
              <a:pPr/>
              <a:t>‹#›</a:t>
            </a:fld>
            <a:endParaRPr lang="en-US" dirty="0"/>
          </a:p>
        </p:txBody>
      </p:sp>
      <p:pic>
        <p:nvPicPr>
          <p:cNvPr id="17" name="Picture 16">
            <a:extLst>
              <a:ext uri="{FF2B5EF4-FFF2-40B4-BE49-F238E27FC236}">
                <a16:creationId xmlns:a16="http://schemas.microsoft.com/office/drawing/2014/main" id="{24AE09F7-B562-3E46-BBCE-1E8DF7325B2E}"/>
              </a:ext>
            </a:extLst>
          </p:cNvPr>
          <p:cNvPicPr>
            <a:picLocks noChangeAspect="1"/>
          </p:cNvPicPr>
          <p:nvPr userDrawn="1"/>
        </p:nvPicPr>
        <p:blipFill>
          <a:blip r:embed="rId2"/>
          <a:stretch>
            <a:fillRect/>
          </a:stretch>
        </p:blipFill>
        <p:spPr>
          <a:xfrm>
            <a:off x="7349982" y="6143401"/>
            <a:ext cx="1638370" cy="655348"/>
          </a:xfrm>
          <a:prstGeom prst="rect">
            <a:avLst/>
          </a:prstGeom>
        </p:spPr>
      </p:pic>
      <p:sp>
        <p:nvSpPr>
          <p:cNvPr id="8" name="Footer Placeholder 4">
            <a:extLst>
              <a:ext uri="{FF2B5EF4-FFF2-40B4-BE49-F238E27FC236}">
                <a16:creationId xmlns:a16="http://schemas.microsoft.com/office/drawing/2014/main" id="{EC7D52AC-6145-1E49-BEEA-A922291252E2}"/>
              </a:ext>
            </a:extLst>
          </p:cNvPr>
          <p:cNvSpPr>
            <a:spLocks noGrp="1"/>
          </p:cNvSpPr>
          <p:nvPr>
            <p:ph type="ftr" sz="quarter" idx="11"/>
          </p:nvPr>
        </p:nvSpPr>
        <p:spPr>
          <a:xfrm>
            <a:off x="861645" y="6276602"/>
            <a:ext cx="3419102" cy="365125"/>
          </a:xfrm>
          <a:prstGeom prst="rect">
            <a:avLst/>
          </a:prstGeom>
        </p:spPr>
        <p:txBody>
          <a:bodyPr anchor="ctr"/>
          <a:lstStyle>
            <a:lvl1pPr algn="r">
              <a:defRPr sz="1200">
                <a:solidFill>
                  <a:schemeClr val="tx1"/>
                </a:solidFill>
              </a:defRPr>
            </a:lvl1pPr>
          </a:lstStyle>
          <a:p>
            <a:pPr algn="l"/>
            <a:r>
              <a:rPr lang="en-US" dirty="0"/>
              <a:t>Public Appointee Role and Governance Overview</a:t>
            </a:r>
          </a:p>
        </p:txBody>
      </p:sp>
    </p:spTree>
    <p:extLst>
      <p:ext uri="{BB962C8B-B14F-4D97-AF65-F5344CB8AC3E}">
        <p14:creationId xmlns:p14="http://schemas.microsoft.com/office/powerpoint/2010/main" val="2452436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Light Blu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7AC5D-534B-B74A-AD90-E241BE0C62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9" name="Title 1">
            <a:extLst>
              <a:ext uri="{FF2B5EF4-FFF2-40B4-BE49-F238E27FC236}">
                <a16:creationId xmlns:a16="http://schemas.microsoft.com/office/drawing/2014/main" id="{A95E76F4-04B7-3A49-B1B6-8BBB62F688BB}"/>
              </a:ext>
            </a:extLst>
          </p:cNvPr>
          <p:cNvSpPr>
            <a:spLocks noGrp="1"/>
          </p:cNvSpPr>
          <p:nvPr>
            <p:ph type="title"/>
          </p:nvPr>
        </p:nvSpPr>
        <p:spPr>
          <a:xfrm>
            <a:off x="347295" y="2436937"/>
            <a:ext cx="5004000" cy="2250279"/>
          </a:xfrm>
        </p:spPr>
        <p:txBody>
          <a:bodyPr anchor="t">
            <a:normAutofit/>
          </a:bodyPr>
          <a:lstStyle>
            <a:lvl1pPr>
              <a:defRPr sz="3600">
                <a:solidFill>
                  <a:schemeClr val="tx1"/>
                </a:solidFill>
              </a:defRPr>
            </a:lvl1p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9B25895F-4E1B-934A-9F09-EB4AE994C156}"/>
              </a:ext>
            </a:extLst>
          </p:cNvPr>
          <p:cNvSpPr>
            <a:spLocks noGrp="1"/>
          </p:cNvSpPr>
          <p:nvPr>
            <p:ph type="body" idx="1"/>
          </p:nvPr>
        </p:nvSpPr>
        <p:spPr>
          <a:xfrm>
            <a:off x="347295" y="5040591"/>
            <a:ext cx="5004000" cy="144088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204961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Dark Blu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7AC5D-534B-B74A-AD90-E241BE0C62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9" name="Title 1">
            <a:extLst>
              <a:ext uri="{FF2B5EF4-FFF2-40B4-BE49-F238E27FC236}">
                <a16:creationId xmlns:a16="http://schemas.microsoft.com/office/drawing/2014/main" id="{A95E76F4-04B7-3A49-B1B6-8BBB62F688BB}"/>
              </a:ext>
            </a:extLst>
          </p:cNvPr>
          <p:cNvSpPr>
            <a:spLocks noGrp="1"/>
          </p:cNvSpPr>
          <p:nvPr>
            <p:ph type="title"/>
          </p:nvPr>
        </p:nvSpPr>
        <p:spPr>
          <a:xfrm>
            <a:off x="347295" y="2436937"/>
            <a:ext cx="5004000" cy="2250279"/>
          </a:xfrm>
        </p:spPr>
        <p:txBody>
          <a:bodyPr anchor="t">
            <a:normAutofit/>
          </a:bodyPr>
          <a:lstStyle>
            <a:lvl1pPr>
              <a:defRPr sz="3600">
                <a:solidFill>
                  <a:schemeClr val="tx1"/>
                </a:solidFill>
              </a:defRPr>
            </a:lvl1p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9B25895F-4E1B-934A-9F09-EB4AE994C156}"/>
              </a:ext>
            </a:extLst>
          </p:cNvPr>
          <p:cNvSpPr>
            <a:spLocks noGrp="1"/>
          </p:cNvSpPr>
          <p:nvPr>
            <p:ph type="body" idx="1"/>
          </p:nvPr>
        </p:nvSpPr>
        <p:spPr>
          <a:xfrm>
            <a:off x="347295" y="5040591"/>
            <a:ext cx="5004000" cy="144088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271108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urp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7AC5D-534B-B74A-AD90-E241BE0C62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9" name="Title 1">
            <a:extLst>
              <a:ext uri="{FF2B5EF4-FFF2-40B4-BE49-F238E27FC236}">
                <a16:creationId xmlns:a16="http://schemas.microsoft.com/office/drawing/2014/main" id="{A95E76F4-04B7-3A49-B1B6-8BBB62F688BB}"/>
              </a:ext>
            </a:extLst>
          </p:cNvPr>
          <p:cNvSpPr>
            <a:spLocks noGrp="1"/>
          </p:cNvSpPr>
          <p:nvPr>
            <p:ph type="title"/>
          </p:nvPr>
        </p:nvSpPr>
        <p:spPr>
          <a:xfrm>
            <a:off x="347295" y="2436937"/>
            <a:ext cx="5004000" cy="2250279"/>
          </a:xfrm>
        </p:spPr>
        <p:txBody>
          <a:bodyPr anchor="t">
            <a:normAutofit/>
          </a:bodyPr>
          <a:lstStyle>
            <a:lvl1pPr>
              <a:defRPr sz="3600">
                <a:solidFill>
                  <a:schemeClr val="tx1"/>
                </a:solidFill>
              </a:defRPr>
            </a:lvl1p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9B25895F-4E1B-934A-9F09-EB4AE994C156}"/>
              </a:ext>
            </a:extLst>
          </p:cNvPr>
          <p:cNvSpPr>
            <a:spLocks noGrp="1"/>
          </p:cNvSpPr>
          <p:nvPr>
            <p:ph type="body" idx="1"/>
          </p:nvPr>
        </p:nvSpPr>
        <p:spPr>
          <a:xfrm>
            <a:off x="347295" y="5040591"/>
            <a:ext cx="5004000" cy="144088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395277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Magenta">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7AC5D-534B-B74A-AD90-E241BE0C62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9" name="Title 1">
            <a:extLst>
              <a:ext uri="{FF2B5EF4-FFF2-40B4-BE49-F238E27FC236}">
                <a16:creationId xmlns:a16="http://schemas.microsoft.com/office/drawing/2014/main" id="{A95E76F4-04B7-3A49-B1B6-8BBB62F688BB}"/>
              </a:ext>
            </a:extLst>
          </p:cNvPr>
          <p:cNvSpPr>
            <a:spLocks noGrp="1"/>
          </p:cNvSpPr>
          <p:nvPr>
            <p:ph type="title"/>
          </p:nvPr>
        </p:nvSpPr>
        <p:spPr>
          <a:xfrm>
            <a:off x="347295" y="2436937"/>
            <a:ext cx="5004000" cy="2250279"/>
          </a:xfrm>
        </p:spPr>
        <p:txBody>
          <a:bodyPr anchor="t">
            <a:normAutofit/>
          </a:bodyPr>
          <a:lstStyle>
            <a:lvl1pPr>
              <a:defRPr sz="3600">
                <a:solidFill>
                  <a:schemeClr val="tx1"/>
                </a:solidFill>
              </a:defRPr>
            </a:lvl1p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9B25895F-4E1B-934A-9F09-EB4AE994C156}"/>
              </a:ext>
            </a:extLst>
          </p:cNvPr>
          <p:cNvSpPr>
            <a:spLocks noGrp="1"/>
          </p:cNvSpPr>
          <p:nvPr>
            <p:ph type="body" idx="1"/>
          </p:nvPr>
        </p:nvSpPr>
        <p:spPr>
          <a:xfrm>
            <a:off x="347295" y="5040591"/>
            <a:ext cx="5004000" cy="144088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202191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Dark Yellow">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7AC5D-534B-B74A-AD90-E241BE0C62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9" name="Title 1">
            <a:extLst>
              <a:ext uri="{FF2B5EF4-FFF2-40B4-BE49-F238E27FC236}">
                <a16:creationId xmlns:a16="http://schemas.microsoft.com/office/drawing/2014/main" id="{A95E76F4-04B7-3A49-B1B6-8BBB62F688BB}"/>
              </a:ext>
            </a:extLst>
          </p:cNvPr>
          <p:cNvSpPr>
            <a:spLocks noGrp="1"/>
          </p:cNvSpPr>
          <p:nvPr>
            <p:ph type="title"/>
          </p:nvPr>
        </p:nvSpPr>
        <p:spPr>
          <a:xfrm>
            <a:off x="347295" y="2436937"/>
            <a:ext cx="5004000" cy="2250279"/>
          </a:xfrm>
        </p:spPr>
        <p:txBody>
          <a:bodyPr anchor="t">
            <a:normAutofit/>
          </a:bodyPr>
          <a:lstStyle>
            <a:lvl1pPr>
              <a:defRPr sz="3600">
                <a:solidFill>
                  <a:schemeClr val="tx1"/>
                </a:solidFill>
              </a:defRPr>
            </a:lvl1p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9B25895F-4E1B-934A-9F09-EB4AE994C156}"/>
              </a:ext>
            </a:extLst>
          </p:cNvPr>
          <p:cNvSpPr>
            <a:spLocks noGrp="1"/>
          </p:cNvSpPr>
          <p:nvPr>
            <p:ph type="body" idx="1"/>
          </p:nvPr>
        </p:nvSpPr>
        <p:spPr>
          <a:xfrm>
            <a:off x="347295" y="5040591"/>
            <a:ext cx="5004000" cy="144088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67531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Yellow">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7AC5D-534B-B74A-AD90-E241BE0C62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9" name="Title 1">
            <a:extLst>
              <a:ext uri="{FF2B5EF4-FFF2-40B4-BE49-F238E27FC236}">
                <a16:creationId xmlns:a16="http://schemas.microsoft.com/office/drawing/2014/main" id="{A95E76F4-04B7-3A49-B1B6-8BBB62F688BB}"/>
              </a:ext>
            </a:extLst>
          </p:cNvPr>
          <p:cNvSpPr>
            <a:spLocks noGrp="1"/>
          </p:cNvSpPr>
          <p:nvPr>
            <p:ph type="title"/>
          </p:nvPr>
        </p:nvSpPr>
        <p:spPr>
          <a:xfrm>
            <a:off x="347295" y="2436937"/>
            <a:ext cx="5004000" cy="2250279"/>
          </a:xfrm>
        </p:spPr>
        <p:txBody>
          <a:bodyPr anchor="t">
            <a:normAutofit/>
          </a:bodyPr>
          <a:lstStyle>
            <a:lvl1pPr>
              <a:defRPr sz="3600">
                <a:solidFill>
                  <a:schemeClr val="tx1"/>
                </a:solidFill>
              </a:defRPr>
            </a:lvl1p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9B25895F-4E1B-934A-9F09-EB4AE994C156}"/>
              </a:ext>
            </a:extLst>
          </p:cNvPr>
          <p:cNvSpPr>
            <a:spLocks noGrp="1"/>
          </p:cNvSpPr>
          <p:nvPr>
            <p:ph type="body" idx="1"/>
          </p:nvPr>
        </p:nvSpPr>
        <p:spPr>
          <a:xfrm>
            <a:off x="347295" y="5040591"/>
            <a:ext cx="5004000" cy="144088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698845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_Colour 2">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02F88AE-7375-7F45-A50C-A6D8BF36E00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585"/>
            <a:ext cx="9139773" cy="6854830"/>
          </a:xfrm>
          <a:prstGeom prst="rect">
            <a:avLst/>
          </a:prstGeom>
        </p:spPr>
      </p:pic>
      <p:sp>
        <p:nvSpPr>
          <p:cNvPr id="6" name="Slide Number Placeholder 2">
            <a:extLst>
              <a:ext uri="{FF2B5EF4-FFF2-40B4-BE49-F238E27FC236}">
                <a16:creationId xmlns:a16="http://schemas.microsoft.com/office/drawing/2014/main" id="{59E10765-B2B9-6849-97CD-6834B40B1494}"/>
              </a:ext>
            </a:extLst>
          </p:cNvPr>
          <p:cNvSpPr>
            <a:spLocks noGrp="1"/>
          </p:cNvSpPr>
          <p:nvPr>
            <p:ph type="sldNum" sz="quarter" idx="10"/>
          </p:nvPr>
        </p:nvSpPr>
        <p:spPr>
          <a:xfrm>
            <a:off x="347295" y="6276602"/>
            <a:ext cx="514800" cy="365125"/>
          </a:xfrm>
        </p:spPr>
        <p:txBody>
          <a:bodyPr/>
          <a:lstStyle>
            <a:lvl1pPr>
              <a:defRPr>
                <a:solidFill>
                  <a:schemeClr val="bg1"/>
                </a:solidFill>
              </a:defRPr>
            </a:lvl1pPr>
          </a:lstStyle>
          <a:p>
            <a:fld id="{9CAA33A2-411E-8443-83D0-3263C24E97A5}" type="slidenum">
              <a:rPr lang="en-US" smtClean="0"/>
              <a:pPr/>
              <a:t>‹#›</a:t>
            </a:fld>
            <a:endParaRPr lang="en-US" dirty="0"/>
          </a:p>
        </p:txBody>
      </p:sp>
      <p:sp>
        <p:nvSpPr>
          <p:cNvPr id="7" name="Footer Placeholder 3">
            <a:extLst>
              <a:ext uri="{FF2B5EF4-FFF2-40B4-BE49-F238E27FC236}">
                <a16:creationId xmlns:a16="http://schemas.microsoft.com/office/drawing/2014/main" id="{09D8743F-4962-C04A-A188-9FD5792931EB}"/>
              </a:ext>
            </a:extLst>
          </p:cNvPr>
          <p:cNvSpPr>
            <a:spLocks noGrp="1"/>
          </p:cNvSpPr>
          <p:nvPr>
            <p:ph type="ftr" sz="quarter" idx="11"/>
          </p:nvPr>
        </p:nvSpPr>
        <p:spPr>
          <a:xfrm>
            <a:off x="861645" y="6276602"/>
            <a:ext cx="2518163" cy="365125"/>
          </a:xfrm>
        </p:spPr>
        <p:txBody>
          <a:bodyPr/>
          <a:lstStyle>
            <a:lvl1pPr>
              <a:defRPr>
                <a:solidFill>
                  <a:schemeClr val="bg1"/>
                </a:solidFill>
              </a:defRPr>
            </a:lvl1pPr>
          </a:lstStyle>
          <a:p>
            <a:pPr algn="l"/>
            <a:r>
              <a:rPr lang="en-US" dirty="0"/>
              <a:t>Presentation Name</a:t>
            </a:r>
          </a:p>
        </p:txBody>
      </p:sp>
      <p:sp>
        <p:nvSpPr>
          <p:cNvPr id="8" name="Title 1">
            <a:extLst>
              <a:ext uri="{FF2B5EF4-FFF2-40B4-BE49-F238E27FC236}">
                <a16:creationId xmlns:a16="http://schemas.microsoft.com/office/drawing/2014/main" id="{0810F048-C556-6F40-A4A8-768A49E212C7}"/>
              </a:ext>
            </a:extLst>
          </p:cNvPr>
          <p:cNvSpPr>
            <a:spLocks noGrp="1"/>
          </p:cNvSpPr>
          <p:nvPr>
            <p:ph type="ctrTitle"/>
          </p:nvPr>
        </p:nvSpPr>
        <p:spPr>
          <a:xfrm>
            <a:off x="347294" y="3841208"/>
            <a:ext cx="5109125" cy="1134041"/>
          </a:xfrm>
        </p:spPr>
        <p:txBody>
          <a:bodyPr anchor="t">
            <a:normAutofit/>
          </a:bodyPr>
          <a:lstStyle>
            <a:lvl1pPr algn="l">
              <a:defRPr sz="4000">
                <a:solidFill>
                  <a:schemeClr val="tx1"/>
                </a:solidFill>
              </a:defRPr>
            </a:lvl1pPr>
          </a:lstStyle>
          <a:p>
            <a:r>
              <a:rPr lang="en-US"/>
              <a:t>Click to edit Master title style</a:t>
            </a:r>
            <a:endParaRPr lang="en-US" dirty="0"/>
          </a:p>
        </p:txBody>
      </p:sp>
      <p:sp>
        <p:nvSpPr>
          <p:cNvPr id="9" name="Subtitle 2">
            <a:extLst>
              <a:ext uri="{FF2B5EF4-FFF2-40B4-BE49-F238E27FC236}">
                <a16:creationId xmlns:a16="http://schemas.microsoft.com/office/drawing/2014/main" id="{A3595CDF-E030-324C-B3E4-B48887AB9877}"/>
              </a:ext>
            </a:extLst>
          </p:cNvPr>
          <p:cNvSpPr>
            <a:spLocks noGrp="1"/>
          </p:cNvSpPr>
          <p:nvPr>
            <p:ph type="subTitle" idx="1"/>
          </p:nvPr>
        </p:nvSpPr>
        <p:spPr>
          <a:xfrm>
            <a:off x="347295" y="5072419"/>
            <a:ext cx="5004000" cy="1078528"/>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Subtitle 2">
            <a:extLst>
              <a:ext uri="{FF2B5EF4-FFF2-40B4-BE49-F238E27FC236}">
                <a16:creationId xmlns:a16="http://schemas.microsoft.com/office/drawing/2014/main" id="{D7535CDD-63EE-E946-81F0-2A2A5E0C8A81}"/>
              </a:ext>
            </a:extLst>
          </p:cNvPr>
          <p:cNvSpPr txBox="1">
            <a:spLocks/>
          </p:cNvSpPr>
          <p:nvPr userDrawn="1"/>
        </p:nvSpPr>
        <p:spPr>
          <a:xfrm>
            <a:off x="347295" y="356028"/>
            <a:ext cx="7315200" cy="39119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solidFill>
                  <a:schemeClr val="tx1"/>
                </a:solidFill>
              </a:rPr>
              <a:t>Insert ministry name here</a:t>
            </a:r>
          </a:p>
        </p:txBody>
      </p:sp>
      <p:pic>
        <p:nvPicPr>
          <p:cNvPr id="11" name="Picture 10">
            <a:extLst>
              <a:ext uri="{FF2B5EF4-FFF2-40B4-BE49-F238E27FC236}">
                <a16:creationId xmlns:a16="http://schemas.microsoft.com/office/drawing/2014/main" id="{F0F7977B-847E-5C4C-878F-6C67C2BF8D0C}"/>
              </a:ext>
            </a:extLst>
          </p:cNvPr>
          <p:cNvPicPr>
            <a:picLocks noChangeAspect="1"/>
          </p:cNvPicPr>
          <p:nvPr userDrawn="1"/>
        </p:nvPicPr>
        <p:blipFill>
          <a:blip r:embed="rId4"/>
          <a:stretch>
            <a:fillRect/>
          </a:stretch>
        </p:blipFill>
        <p:spPr>
          <a:xfrm>
            <a:off x="7369936" y="6202844"/>
            <a:ext cx="1633927" cy="653571"/>
          </a:xfrm>
          <a:prstGeom prst="rect">
            <a:avLst/>
          </a:prstGeom>
        </p:spPr>
      </p:pic>
    </p:spTree>
    <p:extLst>
      <p:ext uri="{BB962C8B-B14F-4D97-AF65-F5344CB8AC3E}">
        <p14:creationId xmlns:p14="http://schemas.microsoft.com/office/powerpoint/2010/main" val="31289618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Oran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7AC5D-534B-B74A-AD90-E241BE0C62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9" name="Title 1">
            <a:extLst>
              <a:ext uri="{FF2B5EF4-FFF2-40B4-BE49-F238E27FC236}">
                <a16:creationId xmlns:a16="http://schemas.microsoft.com/office/drawing/2014/main" id="{A95E76F4-04B7-3A49-B1B6-8BBB62F688BB}"/>
              </a:ext>
            </a:extLst>
          </p:cNvPr>
          <p:cNvSpPr>
            <a:spLocks noGrp="1"/>
          </p:cNvSpPr>
          <p:nvPr>
            <p:ph type="title"/>
          </p:nvPr>
        </p:nvSpPr>
        <p:spPr>
          <a:xfrm>
            <a:off x="347295" y="2436937"/>
            <a:ext cx="5004000" cy="2250279"/>
          </a:xfrm>
        </p:spPr>
        <p:txBody>
          <a:bodyPr anchor="t">
            <a:normAutofit/>
          </a:bodyPr>
          <a:lstStyle>
            <a:lvl1pPr>
              <a:defRPr sz="3600">
                <a:solidFill>
                  <a:schemeClr val="tx1"/>
                </a:solidFill>
              </a:defRPr>
            </a:lvl1p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9B25895F-4E1B-934A-9F09-EB4AE994C156}"/>
              </a:ext>
            </a:extLst>
          </p:cNvPr>
          <p:cNvSpPr>
            <a:spLocks noGrp="1"/>
          </p:cNvSpPr>
          <p:nvPr>
            <p:ph type="body" idx="1"/>
          </p:nvPr>
        </p:nvSpPr>
        <p:spPr>
          <a:xfrm>
            <a:off x="347295" y="5040591"/>
            <a:ext cx="5004000" cy="144088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78111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R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7AC5D-534B-B74A-AD90-E241BE0C62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9" name="Title 1">
            <a:extLst>
              <a:ext uri="{FF2B5EF4-FFF2-40B4-BE49-F238E27FC236}">
                <a16:creationId xmlns:a16="http://schemas.microsoft.com/office/drawing/2014/main" id="{A95E76F4-04B7-3A49-B1B6-8BBB62F688BB}"/>
              </a:ext>
            </a:extLst>
          </p:cNvPr>
          <p:cNvSpPr>
            <a:spLocks noGrp="1"/>
          </p:cNvSpPr>
          <p:nvPr>
            <p:ph type="title"/>
          </p:nvPr>
        </p:nvSpPr>
        <p:spPr>
          <a:xfrm>
            <a:off x="347295" y="2436937"/>
            <a:ext cx="5004000" cy="2250279"/>
          </a:xfrm>
        </p:spPr>
        <p:txBody>
          <a:bodyPr anchor="t">
            <a:normAutofit/>
          </a:bodyPr>
          <a:lstStyle>
            <a:lvl1pPr>
              <a:defRPr sz="3600">
                <a:solidFill>
                  <a:schemeClr val="tx1"/>
                </a:solidFill>
              </a:defRPr>
            </a:lvl1p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9B25895F-4E1B-934A-9F09-EB4AE994C156}"/>
              </a:ext>
            </a:extLst>
          </p:cNvPr>
          <p:cNvSpPr>
            <a:spLocks noGrp="1"/>
          </p:cNvSpPr>
          <p:nvPr>
            <p:ph type="body" idx="1"/>
          </p:nvPr>
        </p:nvSpPr>
        <p:spPr>
          <a:xfrm>
            <a:off x="347295" y="5040591"/>
            <a:ext cx="5004000" cy="144088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7864326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Taup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7AC5D-534B-B74A-AD90-E241BE0C62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9" name="Title 1">
            <a:extLst>
              <a:ext uri="{FF2B5EF4-FFF2-40B4-BE49-F238E27FC236}">
                <a16:creationId xmlns:a16="http://schemas.microsoft.com/office/drawing/2014/main" id="{A95E76F4-04B7-3A49-B1B6-8BBB62F688BB}"/>
              </a:ext>
            </a:extLst>
          </p:cNvPr>
          <p:cNvSpPr>
            <a:spLocks noGrp="1"/>
          </p:cNvSpPr>
          <p:nvPr>
            <p:ph type="title"/>
          </p:nvPr>
        </p:nvSpPr>
        <p:spPr>
          <a:xfrm>
            <a:off x="347295" y="2436937"/>
            <a:ext cx="5004000" cy="2250279"/>
          </a:xfrm>
        </p:spPr>
        <p:txBody>
          <a:bodyPr anchor="t">
            <a:normAutofit/>
          </a:bodyPr>
          <a:lstStyle>
            <a:lvl1pPr>
              <a:defRPr sz="3600">
                <a:solidFill>
                  <a:schemeClr val="tx1"/>
                </a:solidFill>
              </a:defRPr>
            </a:lvl1p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9B25895F-4E1B-934A-9F09-EB4AE994C156}"/>
              </a:ext>
            </a:extLst>
          </p:cNvPr>
          <p:cNvSpPr>
            <a:spLocks noGrp="1"/>
          </p:cNvSpPr>
          <p:nvPr>
            <p:ph type="body" idx="1"/>
          </p:nvPr>
        </p:nvSpPr>
        <p:spPr>
          <a:xfrm>
            <a:off x="347295" y="5040591"/>
            <a:ext cx="5004000" cy="144088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747107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Light Gree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7AC5D-534B-B74A-AD90-E241BE0C62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9" name="Title 1">
            <a:extLst>
              <a:ext uri="{FF2B5EF4-FFF2-40B4-BE49-F238E27FC236}">
                <a16:creationId xmlns:a16="http://schemas.microsoft.com/office/drawing/2014/main" id="{A95E76F4-04B7-3A49-B1B6-8BBB62F688BB}"/>
              </a:ext>
            </a:extLst>
          </p:cNvPr>
          <p:cNvSpPr>
            <a:spLocks noGrp="1"/>
          </p:cNvSpPr>
          <p:nvPr>
            <p:ph type="title"/>
          </p:nvPr>
        </p:nvSpPr>
        <p:spPr>
          <a:xfrm>
            <a:off x="347295" y="2436937"/>
            <a:ext cx="5004000" cy="2250279"/>
          </a:xfrm>
        </p:spPr>
        <p:txBody>
          <a:bodyPr anchor="t">
            <a:normAutofit/>
          </a:bodyPr>
          <a:lstStyle>
            <a:lvl1pPr>
              <a:defRPr sz="3600">
                <a:solidFill>
                  <a:schemeClr val="tx1"/>
                </a:solidFill>
              </a:defRPr>
            </a:lvl1p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9B25895F-4E1B-934A-9F09-EB4AE994C156}"/>
              </a:ext>
            </a:extLst>
          </p:cNvPr>
          <p:cNvSpPr>
            <a:spLocks noGrp="1"/>
          </p:cNvSpPr>
          <p:nvPr>
            <p:ph type="body" idx="1"/>
          </p:nvPr>
        </p:nvSpPr>
        <p:spPr>
          <a:xfrm>
            <a:off x="347295" y="5040591"/>
            <a:ext cx="5004000" cy="144088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9867897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Gree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7AC5D-534B-B74A-AD90-E241BE0C62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9" name="Title 1">
            <a:extLst>
              <a:ext uri="{FF2B5EF4-FFF2-40B4-BE49-F238E27FC236}">
                <a16:creationId xmlns:a16="http://schemas.microsoft.com/office/drawing/2014/main" id="{A95E76F4-04B7-3A49-B1B6-8BBB62F688BB}"/>
              </a:ext>
            </a:extLst>
          </p:cNvPr>
          <p:cNvSpPr>
            <a:spLocks noGrp="1"/>
          </p:cNvSpPr>
          <p:nvPr>
            <p:ph type="title"/>
          </p:nvPr>
        </p:nvSpPr>
        <p:spPr>
          <a:xfrm>
            <a:off x="347295" y="2436937"/>
            <a:ext cx="5004000" cy="2250279"/>
          </a:xfrm>
        </p:spPr>
        <p:txBody>
          <a:bodyPr anchor="t">
            <a:normAutofit/>
          </a:bodyPr>
          <a:lstStyle>
            <a:lvl1pPr>
              <a:defRPr sz="3600">
                <a:solidFill>
                  <a:schemeClr val="tx1"/>
                </a:solidFill>
              </a:defRPr>
            </a:lvl1p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9B25895F-4E1B-934A-9F09-EB4AE994C156}"/>
              </a:ext>
            </a:extLst>
          </p:cNvPr>
          <p:cNvSpPr>
            <a:spLocks noGrp="1"/>
          </p:cNvSpPr>
          <p:nvPr>
            <p:ph type="body" idx="1"/>
          </p:nvPr>
        </p:nvSpPr>
        <p:spPr>
          <a:xfrm>
            <a:off x="347295" y="5040591"/>
            <a:ext cx="5004000" cy="144088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8091547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Teal">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7AC5D-534B-B74A-AD90-E241BE0C62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9" name="Title 1">
            <a:extLst>
              <a:ext uri="{FF2B5EF4-FFF2-40B4-BE49-F238E27FC236}">
                <a16:creationId xmlns:a16="http://schemas.microsoft.com/office/drawing/2014/main" id="{A95E76F4-04B7-3A49-B1B6-8BBB62F688BB}"/>
              </a:ext>
            </a:extLst>
          </p:cNvPr>
          <p:cNvSpPr>
            <a:spLocks noGrp="1"/>
          </p:cNvSpPr>
          <p:nvPr>
            <p:ph type="title"/>
          </p:nvPr>
        </p:nvSpPr>
        <p:spPr>
          <a:xfrm>
            <a:off x="347295" y="2436937"/>
            <a:ext cx="5004000" cy="2250279"/>
          </a:xfrm>
        </p:spPr>
        <p:txBody>
          <a:bodyPr anchor="t">
            <a:normAutofit/>
          </a:bodyPr>
          <a:lstStyle>
            <a:lvl1pPr>
              <a:defRPr sz="3600">
                <a:solidFill>
                  <a:schemeClr val="tx1"/>
                </a:solidFill>
              </a:defRPr>
            </a:lvl1p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9B25895F-4E1B-934A-9F09-EB4AE994C156}"/>
              </a:ext>
            </a:extLst>
          </p:cNvPr>
          <p:cNvSpPr>
            <a:spLocks noGrp="1"/>
          </p:cNvSpPr>
          <p:nvPr>
            <p:ph type="body" idx="1"/>
          </p:nvPr>
        </p:nvSpPr>
        <p:spPr>
          <a:xfrm>
            <a:off x="347295" y="5040591"/>
            <a:ext cx="5004000" cy="144088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9791541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Full Blu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7AC5D-534B-B74A-AD90-E241BE0C62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9" name="Title 1">
            <a:extLst>
              <a:ext uri="{FF2B5EF4-FFF2-40B4-BE49-F238E27FC236}">
                <a16:creationId xmlns:a16="http://schemas.microsoft.com/office/drawing/2014/main" id="{A95E76F4-04B7-3A49-B1B6-8BBB62F688BB}"/>
              </a:ext>
            </a:extLst>
          </p:cNvPr>
          <p:cNvSpPr>
            <a:spLocks noGrp="1"/>
          </p:cNvSpPr>
          <p:nvPr>
            <p:ph type="title"/>
          </p:nvPr>
        </p:nvSpPr>
        <p:spPr>
          <a:xfrm>
            <a:off x="347295" y="2436937"/>
            <a:ext cx="5004000" cy="2250279"/>
          </a:xfrm>
        </p:spPr>
        <p:txBody>
          <a:bodyPr anchor="t">
            <a:normAutofit/>
          </a:bodyPr>
          <a:lstStyle>
            <a:lvl1pPr>
              <a:defRPr sz="3600">
                <a:solidFill>
                  <a:schemeClr val="tx1"/>
                </a:solidFill>
              </a:defRPr>
            </a:lvl1p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9B25895F-4E1B-934A-9F09-EB4AE994C156}"/>
              </a:ext>
            </a:extLst>
          </p:cNvPr>
          <p:cNvSpPr>
            <a:spLocks noGrp="1"/>
          </p:cNvSpPr>
          <p:nvPr>
            <p:ph type="body" idx="1"/>
          </p:nvPr>
        </p:nvSpPr>
        <p:spPr>
          <a:xfrm>
            <a:off x="347295" y="5040591"/>
            <a:ext cx="5004000" cy="144088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963283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7296" y="365127"/>
            <a:ext cx="8456734" cy="986595"/>
          </a:xfrm>
        </p:spPr>
        <p:txBody>
          <a:bodyPr/>
          <a:lstStyle/>
          <a:p>
            <a:r>
              <a:rPr lang="en-US"/>
              <a:t>Click to edit Master title style</a:t>
            </a:r>
            <a:endParaRPr lang="en-US" dirty="0"/>
          </a:p>
        </p:txBody>
      </p:sp>
      <p:sp>
        <p:nvSpPr>
          <p:cNvPr id="3" name="Text Placeholder 2"/>
          <p:cNvSpPr>
            <a:spLocks noGrp="1"/>
          </p:cNvSpPr>
          <p:nvPr>
            <p:ph type="body" idx="1"/>
          </p:nvPr>
        </p:nvSpPr>
        <p:spPr>
          <a:xfrm>
            <a:off x="347297" y="1482165"/>
            <a:ext cx="3868340" cy="475844"/>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47297" y="2037377"/>
            <a:ext cx="3868340" cy="4034238"/>
          </a:xfrm>
        </p:spPr>
        <p:txBody>
          <a:bodyPr>
            <a:normAutofit/>
          </a:bodyPr>
          <a:lstStyle>
            <a:lvl1pPr defTabSz="540000">
              <a:buClr>
                <a:srgbClr val="00B0F0"/>
              </a:buClr>
              <a:buSzPct val="75000"/>
              <a:defRPr sz="1800"/>
            </a:lvl1pPr>
            <a:lvl2pPr defTabSz="540000">
              <a:buClr>
                <a:srgbClr val="00B0F0"/>
              </a:buClr>
              <a:buSzPct val="75000"/>
              <a:defRPr sz="1800"/>
            </a:lvl2pPr>
            <a:lvl3pPr defTabSz="540000">
              <a:buClr>
                <a:srgbClr val="00B0F0"/>
              </a:buClr>
              <a:buSzPct val="75000"/>
              <a:defRPr sz="1800"/>
            </a:lvl3pPr>
            <a:lvl4pPr defTabSz="540000">
              <a:buClr>
                <a:srgbClr val="00B0F0"/>
              </a:buClr>
              <a:buSzPct val="75000"/>
              <a:defRPr sz="1800"/>
            </a:lvl4pPr>
            <a:lvl5pPr defTabSz="540000">
              <a:buClr>
                <a:srgbClr val="00B0F0"/>
              </a:buClr>
              <a:buSzPct val="75000"/>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16639" y="1482165"/>
            <a:ext cx="3887391" cy="475844"/>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916639" y="2037376"/>
            <a:ext cx="3887391" cy="4034239"/>
          </a:xfrm>
        </p:spPr>
        <p:txBody>
          <a:bodyPr>
            <a:normAutofit/>
          </a:bodyPr>
          <a:lstStyle>
            <a:lvl1pPr>
              <a:buClr>
                <a:srgbClr val="00B0F0"/>
              </a:buClr>
              <a:buSzPct val="75000"/>
              <a:defRPr sz="1800"/>
            </a:lvl1pPr>
            <a:lvl2pPr>
              <a:buClr>
                <a:srgbClr val="00B0F0"/>
              </a:buClr>
              <a:buSzPct val="75000"/>
              <a:defRPr sz="1800"/>
            </a:lvl2pPr>
            <a:lvl3pPr>
              <a:buClr>
                <a:srgbClr val="00B0F0"/>
              </a:buClr>
              <a:buSzPct val="75000"/>
              <a:defRPr sz="1800"/>
            </a:lvl3pPr>
            <a:lvl4pPr>
              <a:buClr>
                <a:srgbClr val="00B0F0"/>
              </a:buClr>
              <a:buSzPct val="75000"/>
              <a:defRPr sz="1800"/>
            </a:lvl4pPr>
            <a:lvl5pPr>
              <a:buClr>
                <a:srgbClr val="00B0F0"/>
              </a:buClr>
              <a:buSzPct val="75000"/>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860399" y="6278400"/>
            <a:ext cx="3237467" cy="365125"/>
          </a:xfrm>
          <a:prstGeom prst="rect">
            <a:avLst/>
          </a:prstGeom>
        </p:spPr>
        <p:txBody>
          <a:bodyPr/>
          <a:lstStyle>
            <a:lvl1pPr algn="l">
              <a:defRPr/>
            </a:lvl1pPr>
          </a:lstStyle>
          <a:p>
            <a:r>
              <a:rPr lang="en-US" dirty="0"/>
              <a:t>Public Appointee Role and Governance Overview</a:t>
            </a:r>
          </a:p>
        </p:txBody>
      </p:sp>
      <p:sp>
        <p:nvSpPr>
          <p:cNvPr id="9" name="Slide Number Placeholder 8"/>
          <p:cNvSpPr>
            <a:spLocks noGrp="1"/>
          </p:cNvSpPr>
          <p:nvPr>
            <p:ph type="sldNum" sz="quarter" idx="12"/>
          </p:nvPr>
        </p:nvSpPr>
        <p:spPr>
          <a:xfrm>
            <a:off x="347295" y="6276602"/>
            <a:ext cx="514800" cy="365125"/>
          </a:xfrm>
        </p:spPr>
        <p:txBody>
          <a:bodyPr/>
          <a:lstStyle/>
          <a:p>
            <a:fld id="{9CAA33A2-411E-8443-83D0-3263C24E97A5}" type="slidenum">
              <a:rPr lang="en-US" smtClean="0"/>
              <a:t>‹#›</a:t>
            </a:fld>
            <a:endParaRPr lang="en-US"/>
          </a:p>
        </p:txBody>
      </p:sp>
      <p:pic>
        <p:nvPicPr>
          <p:cNvPr id="11" name="Picture 10">
            <a:extLst>
              <a:ext uri="{FF2B5EF4-FFF2-40B4-BE49-F238E27FC236}">
                <a16:creationId xmlns:a16="http://schemas.microsoft.com/office/drawing/2014/main" id="{74F839BD-D2F0-124C-8264-6B5B57E366DA}"/>
              </a:ext>
            </a:extLst>
          </p:cNvPr>
          <p:cNvPicPr>
            <a:picLocks noChangeAspect="1"/>
          </p:cNvPicPr>
          <p:nvPr userDrawn="1"/>
        </p:nvPicPr>
        <p:blipFill>
          <a:blip r:embed="rId2"/>
          <a:stretch>
            <a:fillRect/>
          </a:stretch>
        </p:blipFill>
        <p:spPr>
          <a:xfrm>
            <a:off x="7361695" y="6148086"/>
            <a:ext cx="1626657" cy="650663"/>
          </a:xfrm>
          <a:prstGeom prst="rect">
            <a:avLst/>
          </a:prstGeom>
        </p:spPr>
      </p:pic>
    </p:spTree>
    <p:extLst>
      <p:ext uri="{BB962C8B-B14F-4D97-AF65-F5344CB8AC3E}">
        <p14:creationId xmlns:p14="http://schemas.microsoft.com/office/powerpoint/2010/main" val="19441394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47295" y="365126"/>
            <a:ext cx="8456735" cy="926961"/>
          </a:xfrm>
        </p:spPr>
        <p:txBody>
          <a:bodyPr/>
          <a:lstStyle/>
          <a:p>
            <a:r>
              <a:rPr lang="en-US"/>
              <a:t>Click to edit Master title style</a:t>
            </a:r>
            <a:endParaRPr lang="en-US" dirty="0"/>
          </a:p>
        </p:txBody>
      </p:sp>
      <p:sp>
        <p:nvSpPr>
          <p:cNvPr id="4" name="Footer Placeholder 3"/>
          <p:cNvSpPr>
            <a:spLocks noGrp="1"/>
          </p:cNvSpPr>
          <p:nvPr>
            <p:ph type="ftr" sz="quarter" idx="11"/>
          </p:nvPr>
        </p:nvSpPr>
        <p:spPr>
          <a:xfrm>
            <a:off x="860399" y="6278400"/>
            <a:ext cx="3278107" cy="365125"/>
          </a:xfrm>
          <a:prstGeom prst="rect">
            <a:avLst/>
          </a:prstGeom>
        </p:spPr>
        <p:txBody>
          <a:bodyPr/>
          <a:lstStyle>
            <a:lvl1pPr algn="l">
              <a:defRPr/>
            </a:lvl1pPr>
          </a:lstStyle>
          <a:p>
            <a:r>
              <a:rPr lang="en-US" dirty="0"/>
              <a:t>Public Appointee Role and Governance Overview</a:t>
            </a:r>
          </a:p>
        </p:txBody>
      </p:sp>
      <p:sp>
        <p:nvSpPr>
          <p:cNvPr id="5" name="Slide Number Placeholder 4"/>
          <p:cNvSpPr>
            <a:spLocks noGrp="1"/>
          </p:cNvSpPr>
          <p:nvPr>
            <p:ph type="sldNum" sz="quarter" idx="12"/>
          </p:nvPr>
        </p:nvSpPr>
        <p:spPr>
          <a:xfrm>
            <a:off x="347295" y="6276602"/>
            <a:ext cx="514800" cy="365125"/>
          </a:xfrm>
        </p:spPr>
        <p:txBody>
          <a:bodyPr/>
          <a:lstStyle/>
          <a:p>
            <a:fld id="{9CAA33A2-411E-8443-83D0-3263C24E97A5}" type="slidenum">
              <a:rPr lang="en-US" smtClean="0"/>
              <a:t>‹#›</a:t>
            </a:fld>
            <a:endParaRPr lang="en-US" dirty="0"/>
          </a:p>
        </p:txBody>
      </p:sp>
      <p:sp>
        <p:nvSpPr>
          <p:cNvPr id="9" name="Text Placeholder 2">
            <a:extLst>
              <a:ext uri="{FF2B5EF4-FFF2-40B4-BE49-F238E27FC236}">
                <a16:creationId xmlns:a16="http://schemas.microsoft.com/office/drawing/2014/main" id="{DB07D30F-7153-6C40-9FCD-11F5850C0B4C}"/>
              </a:ext>
            </a:extLst>
          </p:cNvPr>
          <p:cNvSpPr>
            <a:spLocks noGrp="1"/>
          </p:cNvSpPr>
          <p:nvPr>
            <p:ph type="body" idx="13" hasCustomPrompt="1"/>
          </p:nvPr>
        </p:nvSpPr>
        <p:spPr>
          <a:xfrm>
            <a:off x="347295" y="1366837"/>
            <a:ext cx="6300000" cy="323852"/>
          </a:xfrm>
        </p:spPr>
        <p:txBody>
          <a:bodyPr anchor="ctr">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heading</a:t>
            </a:r>
          </a:p>
        </p:txBody>
      </p:sp>
      <p:pic>
        <p:nvPicPr>
          <p:cNvPr id="7" name="Picture 6">
            <a:extLst>
              <a:ext uri="{FF2B5EF4-FFF2-40B4-BE49-F238E27FC236}">
                <a16:creationId xmlns:a16="http://schemas.microsoft.com/office/drawing/2014/main" id="{3AA503A7-D068-BE47-80E3-72224AD72A70}"/>
              </a:ext>
            </a:extLst>
          </p:cNvPr>
          <p:cNvPicPr>
            <a:picLocks noChangeAspect="1"/>
          </p:cNvPicPr>
          <p:nvPr userDrawn="1"/>
        </p:nvPicPr>
        <p:blipFill>
          <a:blip r:embed="rId2"/>
          <a:stretch>
            <a:fillRect/>
          </a:stretch>
        </p:blipFill>
        <p:spPr>
          <a:xfrm>
            <a:off x="7361695" y="6148086"/>
            <a:ext cx="1626657" cy="650663"/>
          </a:xfrm>
          <a:prstGeom prst="rect">
            <a:avLst/>
          </a:prstGeom>
        </p:spPr>
      </p:pic>
    </p:spTree>
    <p:extLst>
      <p:ext uri="{BB962C8B-B14F-4D97-AF65-F5344CB8AC3E}">
        <p14:creationId xmlns:p14="http://schemas.microsoft.com/office/powerpoint/2010/main" val="38325976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860399" y="6278400"/>
            <a:ext cx="3379707" cy="365125"/>
          </a:xfrm>
          <a:prstGeom prst="rect">
            <a:avLst/>
          </a:prstGeom>
        </p:spPr>
        <p:txBody>
          <a:bodyPr/>
          <a:lstStyle>
            <a:lvl1pPr algn="l">
              <a:defRPr/>
            </a:lvl1pPr>
          </a:lstStyle>
          <a:p>
            <a:r>
              <a:rPr lang="en-US" dirty="0"/>
              <a:t>Public Appointee Role and Governance Overview</a:t>
            </a:r>
          </a:p>
        </p:txBody>
      </p:sp>
      <p:sp>
        <p:nvSpPr>
          <p:cNvPr id="4" name="Slide Number Placeholder 3"/>
          <p:cNvSpPr>
            <a:spLocks noGrp="1"/>
          </p:cNvSpPr>
          <p:nvPr>
            <p:ph type="sldNum" sz="quarter" idx="12"/>
          </p:nvPr>
        </p:nvSpPr>
        <p:spPr>
          <a:xfrm>
            <a:off x="347295" y="6276602"/>
            <a:ext cx="514800" cy="365125"/>
          </a:xfrm>
        </p:spPr>
        <p:txBody>
          <a:bodyPr/>
          <a:lstStyle/>
          <a:p>
            <a:fld id="{9CAA33A2-411E-8443-83D0-3263C24E97A5}" type="slidenum">
              <a:rPr lang="en-US" smtClean="0"/>
              <a:t>‹#›</a:t>
            </a:fld>
            <a:endParaRPr lang="en-US"/>
          </a:p>
        </p:txBody>
      </p:sp>
      <p:pic>
        <p:nvPicPr>
          <p:cNvPr id="5" name="Picture 4">
            <a:extLst>
              <a:ext uri="{FF2B5EF4-FFF2-40B4-BE49-F238E27FC236}">
                <a16:creationId xmlns:a16="http://schemas.microsoft.com/office/drawing/2014/main" id="{0A775088-CCA2-B44D-BBB0-79C7113AA73C}"/>
              </a:ext>
            </a:extLst>
          </p:cNvPr>
          <p:cNvPicPr>
            <a:picLocks noChangeAspect="1"/>
          </p:cNvPicPr>
          <p:nvPr userDrawn="1"/>
        </p:nvPicPr>
        <p:blipFill>
          <a:blip r:embed="rId2"/>
          <a:stretch>
            <a:fillRect/>
          </a:stretch>
        </p:blipFill>
        <p:spPr>
          <a:xfrm>
            <a:off x="7361695" y="6148086"/>
            <a:ext cx="1626657" cy="650663"/>
          </a:xfrm>
          <a:prstGeom prst="rect">
            <a:avLst/>
          </a:prstGeom>
        </p:spPr>
      </p:pic>
    </p:spTree>
    <p:extLst>
      <p:ext uri="{BB962C8B-B14F-4D97-AF65-F5344CB8AC3E}">
        <p14:creationId xmlns:p14="http://schemas.microsoft.com/office/powerpoint/2010/main" val="2021645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_Colour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8F29-75E8-9A46-9CEF-E796EED9CBD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13" y="0"/>
            <a:ext cx="9144000" cy="6858000"/>
          </a:xfrm>
          <a:prstGeom prst="rect">
            <a:avLst/>
          </a:prstGeom>
        </p:spPr>
      </p:pic>
      <p:sp>
        <p:nvSpPr>
          <p:cNvPr id="6" name="Slide Number Placeholder 2">
            <a:extLst>
              <a:ext uri="{FF2B5EF4-FFF2-40B4-BE49-F238E27FC236}">
                <a16:creationId xmlns:a16="http://schemas.microsoft.com/office/drawing/2014/main" id="{57B71AC3-92F3-FB45-9FC4-E4624C41E64E}"/>
              </a:ext>
            </a:extLst>
          </p:cNvPr>
          <p:cNvSpPr>
            <a:spLocks noGrp="1"/>
          </p:cNvSpPr>
          <p:nvPr>
            <p:ph type="sldNum" sz="quarter" idx="10"/>
          </p:nvPr>
        </p:nvSpPr>
        <p:spPr>
          <a:xfrm>
            <a:off x="347295" y="6276602"/>
            <a:ext cx="514800" cy="365125"/>
          </a:xfrm>
        </p:spPr>
        <p:txBody>
          <a:bodyPr/>
          <a:lstStyle>
            <a:lvl1pPr>
              <a:defRPr>
                <a:solidFill>
                  <a:schemeClr val="bg1"/>
                </a:solidFill>
              </a:defRPr>
            </a:lvl1pPr>
          </a:lstStyle>
          <a:p>
            <a:fld id="{9CAA33A2-411E-8443-83D0-3263C24E97A5}" type="slidenum">
              <a:rPr lang="en-US" smtClean="0"/>
              <a:pPr/>
              <a:t>‹#›</a:t>
            </a:fld>
            <a:endParaRPr lang="en-US" dirty="0"/>
          </a:p>
        </p:txBody>
      </p:sp>
      <p:sp>
        <p:nvSpPr>
          <p:cNvPr id="7" name="Footer Placeholder 3">
            <a:extLst>
              <a:ext uri="{FF2B5EF4-FFF2-40B4-BE49-F238E27FC236}">
                <a16:creationId xmlns:a16="http://schemas.microsoft.com/office/drawing/2014/main" id="{97BF2019-E31E-7841-A51B-052B3631DB5F}"/>
              </a:ext>
            </a:extLst>
          </p:cNvPr>
          <p:cNvSpPr>
            <a:spLocks noGrp="1"/>
          </p:cNvSpPr>
          <p:nvPr>
            <p:ph type="ftr" sz="quarter" idx="11"/>
          </p:nvPr>
        </p:nvSpPr>
        <p:spPr>
          <a:xfrm>
            <a:off x="861645" y="6276602"/>
            <a:ext cx="2518163" cy="365125"/>
          </a:xfrm>
        </p:spPr>
        <p:txBody>
          <a:bodyPr/>
          <a:lstStyle>
            <a:lvl1pPr>
              <a:defRPr>
                <a:solidFill>
                  <a:schemeClr val="bg1"/>
                </a:solidFill>
              </a:defRPr>
            </a:lvl1pPr>
          </a:lstStyle>
          <a:p>
            <a:pPr algn="l"/>
            <a:r>
              <a:rPr lang="en-US" dirty="0"/>
              <a:t>Presentation Name</a:t>
            </a:r>
          </a:p>
        </p:txBody>
      </p:sp>
      <p:sp>
        <p:nvSpPr>
          <p:cNvPr id="8" name="Title 1">
            <a:extLst>
              <a:ext uri="{FF2B5EF4-FFF2-40B4-BE49-F238E27FC236}">
                <a16:creationId xmlns:a16="http://schemas.microsoft.com/office/drawing/2014/main" id="{27B2D072-8CF4-F040-B5C2-886BDDB917EC}"/>
              </a:ext>
            </a:extLst>
          </p:cNvPr>
          <p:cNvSpPr>
            <a:spLocks noGrp="1"/>
          </p:cNvSpPr>
          <p:nvPr>
            <p:ph type="ctrTitle"/>
          </p:nvPr>
        </p:nvSpPr>
        <p:spPr>
          <a:xfrm>
            <a:off x="347294" y="3841208"/>
            <a:ext cx="5109125" cy="1134041"/>
          </a:xfrm>
        </p:spPr>
        <p:txBody>
          <a:bodyPr anchor="t">
            <a:normAutofit/>
          </a:bodyPr>
          <a:lstStyle>
            <a:lvl1pPr algn="l">
              <a:defRPr sz="4000">
                <a:solidFill>
                  <a:schemeClr val="tx1"/>
                </a:solidFill>
              </a:defRPr>
            </a:lvl1pPr>
          </a:lstStyle>
          <a:p>
            <a:r>
              <a:rPr lang="en-US"/>
              <a:t>Click to edit Master title style</a:t>
            </a:r>
            <a:endParaRPr lang="en-US" dirty="0"/>
          </a:p>
        </p:txBody>
      </p:sp>
      <p:sp>
        <p:nvSpPr>
          <p:cNvPr id="9" name="Subtitle 2">
            <a:extLst>
              <a:ext uri="{FF2B5EF4-FFF2-40B4-BE49-F238E27FC236}">
                <a16:creationId xmlns:a16="http://schemas.microsoft.com/office/drawing/2014/main" id="{8269EFE1-7F98-A74E-BAA9-DF143E6DFE1A}"/>
              </a:ext>
            </a:extLst>
          </p:cNvPr>
          <p:cNvSpPr>
            <a:spLocks noGrp="1"/>
          </p:cNvSpPr>
          <p:nvPr>
            <p:ph type="subTitle" idx="1"/>
          </p:nvPr>
        </p:nvSpPr>
        <p:spPr>
          <a:xfrm>
            <a:off x="347295" y="5072419"/>
            <a:ext cx="5004000" cy="1078528"/>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Subtitle 2">
            <a:extLst>
              <a:ext uri="{FF2B5EF4-FFF2-40B4-BE49-F238E27FC236}">
                <a16:creationId xmlns:a16="http://schemas.microsoft.com/office/drawing/2014/main" id="{B53C369F-1838-6045-8F2D-D660524CBD55}"/>
              </a:ext>
            </a:extLst>
          </p:cNvPr>
          <p:cNvSpPr txBox="1">
            <a:spLocks/>
          </p:cNvSpPr>
          <p:nvPr userDrawn="1"/>
        </p:nvSpPr>
        <p:spPr>
          <a:xfrm>
            <a:off x="347295" y="356028"/>
            <a:ext cx="7315200" cy="39119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solidFill>
                  <a:schemeClr val="tx1"/>
                </a:solidFill>
              </a:rPr>
              <a:t>Insert ministry name here</a:t>
            </a:r>
          </a:p>
        </p:txBody>
      </p:sp>
      <p:pic>
        <p:nvPicPr>
          <p:cNvPr id="11" name="Picture 10">
            <a:extLst>
              <a:ext uri="{FF2B5EF4-FFF2-40B4-BE49-F238E27FC236}">
                <a16:creationId xmlns:a16="http://schemas.microsoft.com/office/drawing/2014/main" id="{0B083CD5-E0DB-0B43-8A66-4D196F121722}"/>
              </a:ext>
            </a:extLst>
          </p:cNvPr>
          <p:cNvPicPr>
            <a:picLocks noChangeAspect="1"/>
          </p:cNvPicPr>
          <p:nvPr userDrawn="1"/>
        </p:nvPicPr>
        <p:blipFill>
          <a:blip r:embed="rId4"/>
          <a:stretch>
            <a:fillRect/>
          </a:stretch>
        </p:blipFill>
        <p:spPr>
          <a:xfrm>
            <a:off x="7369936" y="6204429"/>
            <a:ext cx="1633927" cy="653571"/>
          </a:xfrm>
          <a:prstGeom prst="rect">
            <a:avLst/>
          </a:prstGeom>
        </p:spPr>
      </p:pic>
    </p:spTree>
    <p:extLst>
      <p:ext uri="{BB962C8B-B14F-4D97-AF65-F5344CB8AC3E}">
        <p14:creationId xmlns:p14="http://schemas.microsoft.com/office/powerpoint/2010/main" val="27239763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7295"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7295"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a:xfrm>
            <a:off x="860400" y="6278400"/>
            <a:ext cx="3264560" cy="365125"/>
          </a:xfrm>
          <a:prstGeom prst="rect">
            <a:avLst/>
          </a:prstGeom>
        </p:spPr>
        <p:txBody>
          <a:bodyPr/>
          <a:lstStyle>
            <a:lvl1pPr algn="l">
              <a:defRPr/>
            </a:lvl1pPr>
          </a:lstStyle>
          <a:p>
            <a:r>
              <a:rPr lang="en-US" dirty="0"/>
              <a:t>Public Appointee Role and Governance Overview</a:t>
            </a:r>
          </a:p>
        </p:txBody>
      </p:sp>
      <p:sp>
        <p:nvSpPr>
          <p:cNvPr id="7" name="Slide Number Placeholder 6"/>
          <p:cNvSpPr>
            <a:spLocks noGrp="1"/>
          </p:cNvSpPr>
          <p:nvPr>
            <p:ph type="sldNum" sz="quarter" idx="12"/>
          </p:nvPr>
        </p:nvSpPr>
        <p:spPr>
          <a:xfrm>
            <a:off x="347295" y="6276602"/>
            <a:ext cx="514800" cy="365125"/>
          </a:xfrm>
        </p:spPr>
        <p:txBody>
          <a:bodyPr/>
          <a:lstStyle/>
          <a:p>
            <a:fld id="{9CAA33A2-411E-8443-83D0-3263C24E97A5}" type="slidenum">
              <a:rPr lang="en-US" smtClean="0"/>
              <a:t>‹#›</a:t>
            </a:fld>
            <a:endParaRPr lang="en-US"/>
          </a:p>
        </p:txBody>
      </p:sp>
      <p:pic>
        <p:nvPicPr>
          <p:cNvPr id="8" name="Picture 7">
            <a:extLst>
              <a:ext uri="{FF2B5EF4-FFF2-40B4-BE49-F238E27FC236}">
                <a16:creationId xmlns:a16="http://schemas.microsoft.com/office/drawing/2014/main" id="{E2AF3BE7-D4E2-B241-9226-4340721D2E74}"/>
              </a:ext>
            </a:extLst>
          </p:cNvPr>
          <p:cNvPicPr>
            <a:picLocks noChangeAspect="1"/>
          </p:cNvPicPr>
          <p:nvPr userDrawn="1"/>
        </p:nvPicPr>
        <p:blipFill>
          <a:blip r:embed="rId2"/>
          <a:stretch>
            <a:fillRect/>
          </a:stretch>
        </p:blipFill>
        <p:spPr>
          <a:xfrm>
            <a:off x="7361695" y="6148086"/>
            <a:ext cx="1626657" cy="650663"/>
          </a:xfrm>
          <a:prstGeom prst="rect">
            <a:avLst/>
          </a:prstGeom>
        </p:spPr>
      </p:pic>
    </p:spTree>
    <p:extLst>
      <p:ext uri="{BB962C8B-B14F-4D97-AF65-F5344CB8AC3E}">
        <p14:creationId xmlns:p14="http://schemas.microsoft.com/office/powerpoint/2010/main" val="13546562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7295"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47295"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a:xfrm>
            <a:off x="860399" y="6278400"/>
            <a:ext cx="3454213" cy="365125"/>
          </a:xfrm>
          <a:prstGeom prst="rect">
            <a:avLst/>
          </a:prstGeom>
        </p:spPr>
        <p:txBody>
          <a:bodyPr/>
          <a:lstStyle>
            <a:lvl1pPr algn="l">
              <a:defRPr/>
            </a:lvl1pPr>
          </a:lstStyle>
          <a:p>
            <a:r>
              <a:rPr lang="en-US" dirty="0"/>
              <a:t>Public Appointee Role and Governance Overview</a:t>
            </a:r>
          </a:p>
        </p:txBody>
      </p:sp>
      <p:sp>
        <p:nvSpPr>
          <p:cNvPr id="7" name="Slide Number Placeholder 6"/>
          <p:cNvSpPr>
            <a:spLocks noGrp="1"/>
          </p:cNvSpPr>
          <p:nvPr>
            <p:ph type="sldNum" sz="quarter" idx="12"/>
          </p:nvPr>
        </p:nvSpPr>
        <p:spPr>
          <a:xfrm>
            <a:off x="347295" y="6276602"/>
            <a:ext cx="514800" cy="365125"/>
          </a:xfrm>
        </p:spPr>
        <p:txBody>
          <a:bodyPr/>
          <a:lstStyle/>
          <a:p>
            <a:fld id="{9CAA33A2-411E-8443-83D0-3263C24E97A5}" type="slidenum">
              <a:rPr lang="en-US" smtClean="0"/>
              <a:t>‹#›</a:t>
            </a:fld>
            <a:endParaRPr lang="en-US"/>
          </a:p>
        </p:txBody>
      </p:sp>
      <p:pic>
        <p:nvPicPr>
          <p:cNvPr id="11" name="Picture 10">
            <a:extLst>
              <a:ext uri="{FF2B5EF4-FFF2-40B4-BE49-F238E27FC236}">
                <a16:creationId xmlns:a16="http://schemas.microsoft.com/office/drawing/2014/main" id="{8688E0E7-80E8-FC40-AE68-C4C99CA745A7}"/>
              </a:ext>
            </a:extLst>
          </p:cNvPr>
          <p:cNvPicPr>
            <a:picLocks noChangeAspect="1"/>
          </p:cNvPicPr>
          <p:nvPr userDrawn="1"/>
        </p:nvPicPr>
        <p:blipFill>
          <a:blip r:embed="rId2"/>
          <a:stretch>
            <a:fillRect/>
          </a:stretch>
        </p:blipFill>
        <p:spPr>
          <a:xfrm>
            <a:off x="7361695" y="6148086"/>
            <a:ext cx="1626657" cy="650663"/>
          </a:xfrm>
          <a:prstGeom prst="rect">
            <a:avLst/>
          </a:prstGeom>
        </p:spPr>
      </p:pic>
    </p:spTree>
    <p:extLst>
      <p:ext uri="{BB962C8B-B14F-4D97-AF65-F5344CB8AC3E}">
        <p14:creationId xmlns:p14="http://schemas.microsoft.com/office/powerpoint/2010/main" val="1790669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1_Colour 4">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904D84-DFD7-2B4D-8D5C-18DC477F46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13" y="0"/>
            <a:ext cx="9144000" cy="6858000"/>
          </a:xfrm>
          <a:prstGeom prst="rect">
            <a:avLst/>
          </a:prstGeom>
        </p:spPr>
      </p:pic>
      <p:sp>
        <p:nvSpPr>
          <p:cNvPr id="6" name="Slide Number Placeholder 2">
            <a:extLst>
              <a:ext uri="{FF2B5EF4-FFF2-40B4-BE49-F238E27FC236}">
                <a16:creationId xmlns:a16="http://schemas.microsoft.com/office/drawing/2014/main" id="{F193C992-7F6B-5249-9FD3-B5E9FC9375C7}"/>
              </a:ext>
            </a:extLst>
          </p:cNvPr>
          <p:cNvSpPr>
            <a:spLocks noGrp="1"/>
          </p:cNvSpPr>
          <p:nvPr>
            <p:ph type="sldNum" sz="quarter" idx="10"/>
          </p:nvPr>
        </p:nvSpPr>
        <p:spPr>
          <a:xfrm>
            <a:off x="347295" y="6276602"/>
            <a:ext cx="514800" cy="365125"/>
          </a:xfrm>
        </p:spPr>
        <p:txBody>
          <a:bodyPr/>
          <a:lstStyle>
            <a:lvl1pPr>
              <a:defRPr>
                <a:solidFill>
                  <a:schemeClr val="bg1"/>
                </a:solidFill>
              </a:defRPr>
            </a:lvl1pPr>
          </a:lstStyle>
          <a:p>
            <a:fld id="{9CAA33A2-411E-8443-83D0-3263C24E97A5}" type="slidenum">
              <a:rPr lang="en-US" smtClean="0"/>
              <a:pPr/>
              <a:t>‹#›</a:t>
            </a:fld>
            <a:endParaRPr lang="en-US" dirty="0"/>
          </a:p>
        </p:txBody>
      </p:sp>
      <p:sp>
        <p:nvSpPr>
          <p:cNvPr id="7" name="Footer Placeholder 3">
            <a:extLst>
              <a:ext uri="{FF2B5EF4-FFF2-40B4-BE49-F238E27FC236}">
                <a16:creationId xmlns:a16="http://schemas.microsoft.com/office/drawing/2014/main" id="{CD5C2E51-FE32-264E-95A7-1A7836576264}"/>
              </a:ext>
            </a:extLst>
          </p:cNvPr>
          <p:cNvSpPr>
            <a:spLocks noGrp="1"/>
          </p:cNvSpPr>
          <p:nvPr>
            <p:ph type="ftr" sz="quarter" idx="11"/>
          </p:nvPr>
        </p:nvSpPr>
        <p:spPr>
          <a:xfrm>
            <a:off x="861645" y="6276602"/>
            <a:ext cx="2518163" cy="365125"/>
          </a:xfrm>
        </p:spPr>
        <p:txBody>
          <a:bodyPr/>
          <a:lstStyle>
            <a:lvl1pPr>
              <a:defRPr>
                <a:solidFill>
                  <a:schemeClr val="bg1"/>
                </a:solidFill>
              </a:defRPr>
            </a:lvl1pPr>
          </a:lstStyle>
          <a:p>
            <a:pPr algn="l"/>
            <a:r>
              <a:rPr lang="en-US" dirty="0"/>
              <a:t>Presentation Name</a:t>
            </a:r>
          </a:p>
        </p:txBody>
      </p:sp>
      <p:sp>
        <p:nvSpPr>
          <p:cNvPr id="8" name="Title 1">
            <a:extLst>
              <a:ext uri="{FF2B5EF4-FFF2-40B4-BE49-F238E27FC236}">
                <a16:creationId xmlns:a16="http://schemas.microsoft.com/office/drawing/2014/main" id="{AF99D8E7-6984-6744-801F-406449F41DBA}"/>
              </a:ext>
            </a:extLst>
          </p:cNvPr>
          <p:cNvSpPr>
            <a:spLocks noGrp="1"/>
          </p:cNvSpPr>
          <p:nvPr>
            <p:ph type="ctrTitle"/>
          </p:nvPr>
        </p:nvSpPr>
        <p:spPr>
          <a:xfrm>
            <a:off x="347294" y="3841208"/>
            <a:ext cx="5109125" cy="1134041"/>
          </a:xfrm>
        </p:spPr>
        <p:txBody>
          <a:bodyPr anchor="t">
            <a:normAutofit/>
          </a:bodyPr>
          <a:lstStyle>
            <a:lvl1pPr algn="l">
              <a:defRPr sz="4000">
                <a:solidFill>
                  <a:schemeClr val="tx1"/>
                </a:solidFill>
              </a:defRPr>
            </a:lvl1pPr>
          </a:lstStyle>
          <a:p>
            <a:r>
              <a:rPr lang="en-US"/>
              <a:t>Click to edit Master title style</a:t>
            </a:r>
            <a:endParaRPr lang="en-US" dirty="0"/>
          </a:p>
        </p:txBody>
      </p:sp>
      <p:sp>
        <p:nvSpPr>
          <p:cNvPr id="9" name="Subtitle 2">
            <a:extLst>
              <a:ext uri="{FF2B5EF4-FFF2-40B4-BE49-F238E27FC236}">
                <a16:creationId xmlns:a16="http://schemas.microsoft.com/office/drawing/2014/main" id="{1790899D-22FE-1448-8950-F38A2C84ADEE}"/>
              </a:ext>
            </a:extLst>
          </p:cNvPr>
          <p:cNvSpPr>
            <a:spLocks noGrp="1"/>
          </p:cNvSpPr>
          <p:nvPr>
            <p:ph type="subTitle" idx="1"/>
          </p:nvPr>
        </p:nvSpPr>
        <p:spPr>
          <a:xfrm>
            <a:off x="347295" y="5072419"/>
            <a:ext cx="5004000" cy="1078528"/>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Subtitle 2">
            <a:extLst>
              <a:ext uri="{FF2B5EF4-FFF2-40B4-BE49-F238E27FC236}">
                <a16:creationId xmlns:a16="http://schemas.microsoft.com/office/drawing/2014/main" id="{40DF24ED-0785-7344-A7C0-1A474CF8EEAF}"/>
              </a:ext>
            </a:extLst>
          </p:cNvPr>
          <p:cNvSpPr txBox="1">
            <a:spLocks/>
          </p:cNvSpPr>
          <p:nvPr userDrawn="1"/>
        </p:nvSpPr>
        <p:spPr>
          <a:xfrm>
            <a:off x="347295" y="356028"/>
            <a:ext cx="7315200" cy="39119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solidFill>
                  <a:schemeClr val="bg1"/>
                </a:solidFill>
              </a:rPr>
              <a:t>Insert ministry name here</a:t>
            </a:r>
          </a:p>
        </p:txBody>
      </p:sp>
      <p:pic>
        <p:nvPicPr>
          <p:cNvPr id="11" name="Picture 10">
            <a:extLst>
              <a:ext uri="{FF2B5EF4-FFF2-40B4-BE49-F238E27FC236}">
                <a16:creationId xmlns:a16="http://schemas.microsoft.com/office/drawing/2014/main" id="{8073920A-8E92-974E-8DFD-59B4CBA8CBCA}"/>
              </a:ext>
            </a:extLst>
          </p:cNvPr>
          <p:cNvPicPr>
            <a:picLocks noChangeAspect="1"/>
          </p:cNvPicPr>
          <p:nvPr userDrawn="1"/>
        </p:nvPicPr>
        <p:blipFill>
          <a:blip r:embed="rId4"/>
          <a:stretch>
            <a:fillRect/>
          </a:stretch>
        </p:blipFill>
        <p:spPr>
          <a:xfrm>
            <a:off x="7369936" y="6204429"/>
            <a:ext cx="1633927" cy="653571"/>
          </a:xfrm>
          <a:prstGeom prst="rect">
            <a:avLst/>
          </a:prstGeom>
        </p:spPr>
      </p:pic>
    </p:spTree>
    <p:extLst>
      <p:ext uri="{BB962C8B-B14F-4D97-AF65-F5344CB8AC3E}">
        <p14:creationId xmlns:p14="http://schemas.microsoft.com/office/powerpoint/2010/main" val="2044565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2_Colour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0DCBB0-8569-9C4D-A3EE-ECDA4C8D50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6" name="Slide Number Placeholder 2">
            <a:extLst>
              <a:ext uri="{FF2B5EF4-FFF2-40B4-BE49-F238E27FC236}">
                <a16:creationId xmlns:a16="http://schemas.microsoft.com/office/drawing/2014/main" id="{6E17E0B3-F2EE-2444-8FEA-6E757B652DF6}"/>
              </a:ext>
            </a:extLst>
          </p:cNvPr>
          <p:cNvSpPr>
            <a:spLocks noGrp="1"/>
          </p:cNvSpPr>
          <p:nvPr>
            <p:ph type="sldNum" sz="quarter" idx="10"/>
          </p:nvPr>
        </p:nvSpPr>
        <p:spPr>
          <a:xfrm>
            <a:off x="347295" y="6276602"/>
            <a:ext cx="514800" cy="365125"/>
          </a:xfrm>
        </p:spPr>
        <p:txBody>
          <a:bodyPr/>
          <a:lstStyle>
            <a:lvl1pPr>
              <a:defRPr>
                <a:solidFill>
                  <a:schemeClr val="bg1"/>
                </a:solidFill>
              </a:defRPr>
            </a:lvl1pPr>
          </a:lstStyle>
          <a:p>
            <a:fld id="{9CAA33A2-411E-8443-83D0-3263C24E97A5}" type="slidenum">
              <a:rPr lang="en-US" smtClean="0"/>
              <a:pPr/>
              <a:t>‹#›</a:t>
            </a:fld>
            <a:endParaRPr lang="en-US" dirty="0"/>
          </a:p>
        </p:txBody>
      </p:sp>
      <p:sp>
        <p:nvSpPr>
          <p:cNvPr id="7" name="Footer Placeholder 3">
            <a:extLst>
              <a:ext uri="{FF2B5EF4-FFF2-40B4-BE49-F238E27FC236}">
                <a16:creationId xmlns:a16="http://schemas.microsoft.com/office/drawing/2014/main" id="{210427CD-5255-6F44-BE21-49B0A957F597}"/>
              </a:ext>
            </a:extLst>
          </p:cNvPr>
          <p:cNvSpPr>
            <a:spLocks noGrp="1"/>
          </p:cNvSpPr>
          <p:nvPr>
            <p:ph type="ftr" sz="quarter" idx="11"/>
          </p:nvPr>
        </p:nvSpPr>
        <p:spPr>
          <a:xfrm>
            <a:off x="861645" y="6276602"/>
            <a:ext cx="2518163" cy="365125"/>
          </a:xfrm>
        </p:spPr>
        <p:txBody>
          <a:bodyPr/>
          <a:lstStyle>
            <a:lvl1pPr>
              <a:defRPr>
                <a:solidFill>
                  <a:schemeClr val="bg1"/>
                </a:solidFill>
              </a:defRPr>
            </a:lvl1pPr>
          </a:lstStyle>
          <a:p>
            <a:pPr algn="l"/>
            <a:r>
              <a:rPr lang="en-US" dirty="0"/>
              <a:t>Presentation Name</a:t>
            </a:r>
          </a:p>
        </p:txBody>
      </p:sp>
      <p:sp>
        <p:nvSpPr>
          <p:cNvPr id="8" name="Title 1">
            <a:extLst>
              <a:ext uri="{FF2B5EF4-FFF2-40B4-BE49-F238E27FC236}">
                <a16:creationId xmlns:a16="http://schemas.microsoft.com/office/drawing/2014/main" id="{C0F4943C-661C-1D47-BA1C-52018A96E81D}"/>
              </a:ext>
            </a:extLst>
          </p:cNvPr>
          <p:cNvSpPr>
            <a:spLocks noGrp="1"/>
          </p:cNvSpPr>
          <p:nvPr>
            <p:ph type="ctrTitle"/>
          </p:nvPr>
        </p:nvSpPr>
        <p:spPr>
          <a:xfrm>
            <a:off x="347294" y="3841208"/>
            <a:ext cx="5109125" cy="1134041"/>
          </a:xfrm>
        </p:spPr>
        <p:txBody>
          <a:bodyPr anchor="t">
            <a:normAutofit/>
          </a:bodyPr>
          <a:lstStyle>
            <a:lvl1pPr algn="l">
              <a:defRPr sz="4000">
                <a:solidFill>
                  <a:schemeClr val="tx1"/>
                </a:solidFill>
              </a:defRPr>
            </a:lvl1pPr>
          </a:lstStyle>
          <a:p>
            <a:r>
              <a:rPr lang="en-US"/>
              <a:t>Click to edit Master title style</a:t>
            </a:r>
            <a:endParaRPr lang="en-US" dirty="0"/>
          </a:p>
        </p:txBody>
      </p:sp>
      <p:sp>
        <p:nvSpPr>
          <p:cNvPr id="9" name="Subtitle 2">
            <a:extLst>
              <a:ext uri="{FF2B5EF4-FFF2-40B4-BE49-F238E27FC236}">
                <a16:creationId xmlns:a16="http://schemas.microsoft.com/office/drawing/2014/main" id="{872DB1DB-4C55-1746-91D7-F4A350149628}"/>
              </a:ext>
            </a:extLst>
          </p:cNvPr>
          <p:cNvSpPr>
            <a:spLocks noGrp="1"/>
          </p:cNvSpPr>
          <p:nvPr>
            <p:ph type="subTitle" idx="1"/>
          </p:nvPr>
        </p:nvSpPr>
        <p:spPr>
          <a:xfrm>
            <a:off x="347295" y="5072419"/>
            <a:ext cx="5004000" cy="1078528"/>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Subtitle 2">
            <a:extLst>
              <a:ext uri="{FF2B5EF4-FFF2-40B4-BE49-F238E27FC236}">
                <a16:creationId xmlns:a16="http://schemas.microsoft.com/office/drawing/2014/main" id="{5CDA2B6F-2610-9F43-890D-A157B18C8F9A}"/>
              </a:ext>
            </a:extLst>
          </p:cNvPr>
          <p:cNvSpPr txBox="1">
            <a:spLocks/>
          </p:cNvSpPr>
          <p:nvPr userDrawn="1"/>
        </p:nvSpPr>
        <p:spPr>
          <a:xfrm>
            <a:off x="347295" y="356028"/>
            <a:ext cx="7315200" cy="65357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dirty="0">
                <a:solidFill>
                  <a:schemeClr val="tx1">
                    <a:lumMod val="75000"/>
                    <a:lumOff val="25000"/>
                  </a:schemeClr>
                </a:solidFill>
              </a:rPr>
              <a:t>Treasury Board Secretariat</a:t>
            </a:r>
            <a:br>
              <a:rPr lang="en-CA" sz="1200" b="0" dirty="0">
                <a:solidFill>
                  <a:schemeClr val="tx1">
                    <a:lumMod val="75000"/>
                    <a:lumOff val="25000"/>
                  </a:schemeClr>
                </a:solidFill>
              </a:rPr>
            </a:br>
            <a:r>
              <a:rPr lang="en-CA" sz="1200" b="0" dirty="0">
                <a:solidFill>
                  <a:schemeClr val="tx1">
                    <a:lumMod val="75000"/>
                    <a:lumOff val="25000"/>
                  </a:schemeClr>
                </a:solidFill>
              </a:rPr>
              <a:t>Corporate Talent Programs Branch, Leadership and Talent Division</a:t>
            </a:r>
            <a:br>
              <a:rPr lang="en-CA" sz="1200" b="0" dirty="0">
                <a:solidFill>
                  <a:schemeClr val="tx1">
                    <a:lumMod val="75000"/>
                    <a:lumOff val="25000"/>
                  </a:schemeClr>
                </a:solidFill>
              </a:rPr>
            </a:br>
            <a:r>
              <a:rPr lang="en-CA" sz="1200" b="0" dirty="0">
                <a:solidFill>
                  <a:schemeClr val="tx1">
                    <a:lumMod val="75000"/>
                    <a:lumOff val="25000"/>
                  </a:schemeClr>
                </a:solidFill>
              </a:rPr>
              <a:t>Center for People, Culture and Talent</a:t>
            </a:r>
          </a:p>
        </p:txBody>
      </p:sp>
      <p:pic>
        <p:nvPicPr>
          <p:cNvPr id="11" name="Picture 10">
            <a:extLst>
              <a:ext uri="{FF2B5EF4-FFF2-40B4-BE49-F238E27FC236}">
                <a16:creationId xmlns:a16="http://schemas.microsoft.com/office/drawing/2014/main" id="{33EB3B4E-83BD-FF43-9B8A-C4B0629DECD2}"/>
              </a:ext>
            </a:extLst>
          </p:cNvPr>
          <p:cNvPicPr>
            <a:picLocks noChangeAspect="1"/>
          </p:cNvPicPr>
          <p:nvPr userDrawn="1"/>
        </p:nvPicPr>
        <p:blipFill>
          <a:blip r:embed="rId4"/>
          <a:stretch>
            <a:fillRect/>
          </a:stretch>
        </p:blipFill>
        <p:spPr>
          <a:xfrm>
            <a:off x="7369936" y="6204429"/>
            <a:ext cx="1633927" cy="653570"/>
          </a:xfrm>
          <a:prstGeom prst="rect">
            <a:avLst/>
          </a:prstGeom>
        </p:spPr>
      </p:pic>
    </p:spTree>
    <p:extLst>
      <p:ext uri="{BB962C8B-B14F-4D97-AF65-F5344CB8AC3E}">
        <p14:creationId xmlns:p14="http://schemas.microsoft.com/office/powerpoint/2010/main" val="245788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2_Colour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F2FE0D-F130-3E45-AE7B-FF55DFDCCAC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13" y="0"/>
            <a:ext cx="9144000" cy="6858000"/>
          </a:xfrm>
          <a:prstGeom prst="rect">
            <a:avLst/>
          </a:prstGeom>
        </p:spPr>
      </p:pic>
      <p:sp>
        <p:nvSpPr>
          <p:cNvPr id="6" name="Slide Number Placeholder 2">
            <a:extLst>
              <a:ext uri="{FF2B5EF4-FFF2-40B4-BE49-F238E27FC236}">
                <a16:creationId xmlns:a16="http://schemas.microsoft.com/office/drawing/2014/main" id="{C3EE4135-566B-3E49-9F74-9274CC9C7A9F}"/>
              </a:ext>
            </a:extLst>
          </p:cNvPr>
          <p:cNvSpPr>
            <a:spLocks noGrp="1"/>
          </p:cNvSpPr>
          <p:nvPr>
            <p:ph type="sldNum" sz="quarter" idx="10"/>
          </p:nvPr>
        </p:nvSpPr>
        <p:spPr>
          <a:xfrm>
            <a:off x="347295" y="6276602"/>
            <a:ext cx="514800" cy="365125"/>
          </a:xfrm>
        </p:spPr>
        <p:txBody>
          <a:bodyPr/>
          <a:lstStyle>
            <a:lvl1pPr>
              <a:defRPr>
                <a:solidFill>
                  <a:schemeClr val="bg1"/>
                </a:solidFill>
              </a:defRPr>
            </a:lvl1pPr>
          </a:lstStyle>
          <a:p>
            <a:fld id="{9CAA33A2-411E-8443-83D0-3263C24E97A5}" type="slidenum">
              <a:rPr lang="en-US" smtClean="0"/>
              <a:pPr/>
              <a:t>‹#›</a:t>
            </a:fld>
            <a:endParaRPr lang="en-US" dirty="0"/>
          </a:p>
        </p:txBody>
      </p:sp>
      <p:sp>
        <p:nvSpPr>
          <p:cNvPr id="7" name="Footer Placeholder 3">
            <a:extLst>
              <a:ext uri="{FF2B5EF4-FFF2-40B4-BE49-F238E27FC236}">
                <a16:creationId xmlns:a16="http://schemas.microsoft.com/office/drawing/2014/main" id="{D6D5BEBE-9985-EE4A-847A-D3158754E8E4}"/>
              </a:ext>
            </a:extLst>
          </p:cNvPr>
          <p:cNvSpPr>
            <a:spLocks noGrp="1"/>
          </p:cNvSpPr>
          <p:nvPr>
            <p:ph type="ftr" sz="quarter" idx="11"/>
          </p:nvPr>
        </p:nvSpPr>
        <p:spPr>
          <a:xfrm>
            <a:off x="861645" y="6276602"/>
            <a:ext cx="2518163" cy="365125"/>
          </a:xfrm>
        </p:spPr>
        <p:txBody>
          <a:bodyPr/>
          <a:lstStyle>
            <a:lvl1pPr>
              <a:defRPr>
                <a:solidFill>
                  <a:schemeClr val="bg1"/>
                </a:solidFill>
              </a:defRPr>
            </a:lvl1pPr>
          </a:lstStyle>
          <a:p>
            <a:pPr algn="l"/>
            <a:r>
              <a:rPr lang="en-US" dirty="0"/>
              <a:t>Presentation Name</a:t>
            </a:r>
          </a:p>
        </p:txBody>
      </p:sp>
      <p:sp>
        <p:nvSpPr>
          <p:cNvPr id="8" name="Title 1">
            <a:extLst>
              <a:ext uri="{FF2B5EF4-FFF2-40B4-BE49-F238E27FC236}">
                <a16:creationId xmlns:a16="http://schemas.microsoft.com/office/drawing/2014/main" id="{192F6EFA-A478-CB4C-9D06-347675245782}"/>
              </a:ext>
            </a:extLst>
          </p:cNvPr>
          <p:cNvSpPr>
            <a:spLocks noGrp="1"/>
          </p:cNvSpPr>
          <p:nvPr>
            <p:ph type="ctrTitle"/>
          </p:nvPr>
        </p:nvSpPr>
        <p:spPr>
          <a:xfrm>
            <a:off x="347294" y="3841208"/>
            <a:ext cx="5109125" cy="1134041"/>
          </a:xfrm>
        </p:spPr>
        <p:txBody>
          <a:bodyPr anchor="t">
            <a:normAutofit/>
          </a:bodyPr>
          <a:lstStyle>
            <a:lvl1pPr algn="l">
              <a:defRPr sz="4000">
                <a:solidFill>
                  <a:schemeClr val="tx1"/>
                </a:solidFill>
              </a:defRPr>
            </a:lvl1pPr>
          </a:lstStyle>
          <a:p>
            <a:r>
              <a:rPr lang="en-US"/>
              <a:t>Click to edit Master title style</a:t>
            </a:r>
            <a:endParaRPr lang="en-US" dirty="0"/>
          </a:p>
        </p:txBody>
      </p:sp>
      <p:sp>
        <p:nvSpPr>
          <p:cNvPr id="9" name="Subtitle 2">
            <a:extLst>
              <a:ext uri="{FF2B5EF4-FFF2-40B4-BE49-F238E27FC236}">
                <a16:creationId xmlns:a16="http://schemas.microsoft.com/office/drawing/2014/main" id="{129CB3EE-894C-3F4A-A648-530BCB4CACBF}"/>
              </a:ext>
            </a:extLst>
          </p:cNvPr>
          <p:cNvSpPr>
            <a:spLocks noGrp="1"/>
          </p:cNvSpPr>
          <p:nvPr>
            <p:ph type="subTitle" idx="1"/>
          </p:nvPr>
        </p:nvSpPr>
        <p:spPr>
          <a:xfrm>
            <a:off x="347295" y="5072419"/>
            <a:ext cx="5004000" cy="1078528"/>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Subtitle 2">
            <a:extLst>
              <a:ext uri="{FF2B5EF4-FFF2-40B4-BE49-F238E27FC236}">
                <a16:creationId xmlns:a16="http://schemas.microsoft.com/office/drawing/2014/main" id="{0C406DE8-1FDB-0E43-9483-0608527633C3}"/>
              </a:ext>
            </a:extLst>
          </p:cNvPr>
          <p:cNvSpPr txBox="1">
            <a:spLocks/>
          </p:cNvSpPr>
          <p:nvPr userDrawn="1"/>
        </p:nvSpPr>
        <p:spPr>
          <a:xfrm>
            <a:off x="347295" y="356028"/>
            <a:ext cx="7315200" cy="39119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solidFill>
                  <a:schemeClr val="tx1"/>
                </a:solidFill>
              </a:rPr>
              <a:t>Insert ministry name here</a:t>
            </a:r>
          </a:p>
        </p:txBody>
      </p:sp>
      <p:pic>
        <p:nvPicPr>
          <p:cNvPr id="11" name="Picture 10">
            <a:extLst>
              <a:ext uri="{FF2B5EF4-FFF2-40B4-BE49-F238E27FC236}">
                <a16:creationId xmlns:a16="http://schemas.microsoft.com/office/drawing/2014/main" id="{EF2CB9DF-D690-D849-AB58-787DF0B87892}"/>
              </a:ext>
            </a:extLst>
          </p:cNvPr>
          <p:cNvPicPr>
            <a:picLocks noChangeAspect="1"/>
          </p:cNvPicPr>
          <p:nvPr userDrawn="1"/>
        </p:nvPicPr>
        <p:blipFill>
          <a:blip r:embed="rId4"/>
          <a:stretch>
            <a:fillRect/>
          </a:stretch>
        </p:blipFill>
        <p:spPr>
          <a:xfrm>
            <a:off x="7369937" y="6204429"/>
            <a:ext cx="1633925" cy="653570"/>
          </a:xfrm>
          <a:prstGeom prst="rect">
            <a:avLst/>
          </a:prstGeom>
        </p:spPr>
      </p:pic>
    </p:spTree>
    <p:extLst>
      <p:ext uri="{BB962C8B-B14F-4D97-AF65-F5344CB8AC3E}">
        <p14:creationId xmlns:p14="http://schemas.microsoft.com/office/powerpoint/2010/main" val="3547658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2_Colour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CE621E-D667-E846-8513-550A8F1AB5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13" y="0"/>
            <a:ext cx="9144000" cy="6858000"/>
          </a:xfrm>
          <a:prstGeom prst="rect">
            <a:avLst/>
          </a:prstGeom>
        </p:spPr>
      </p:pic>
      <p:sp>
        <p:nvSpPr>
          <p:cNvPr id="6" name="Slide Number Placeholder 2">
            <a:extLst>
              <a:ext uri="{FF2B5EF4-FFF2-40B4-BE49-F238E27FC236}">
                <a16:creationId xmlns:a16="http://schemas.microsoft.com/office/drawing/2014/main" id="{3C82B1AF-FF4A-A848-8FE7-537916D5A08D}"/>
              </a:ext>
            </a:extLst>
          </p:cNvPr>
          <p:cNvSpPr>
            <a:spLocks noGrp="1"/>
          </p:cNvSpPr>
          <p:nvPr>
            <p:ph type="sldNum" sz="quarter" idx="10"/>
          </p:nvPr>
        </p:nvSpPr>
        <p:spPr>
          <a:xfrm>
            <a:off x="347295" y="6276602"/>
            <a:ext cx="514800" cy="365125"/>
          </a:xfrm>
        </p:spPr>
        <p:txBody>
          <a:bodyPr/>
          <a:lstStyle>
            <a:lvl1pPr>
              <a:defRPr>
                <a:solidFill>
                  <a:schemeClr val="bg1"/>
                </a:solidFill>
              </a:defRPr>
            </a:lvl1pPr>
          </a:lstStyle>
          <a:p>
            <a:fld id="{9CAA33A2-411E-8443-83D0-3263C24E97A5}" type="slidenum">
              <a:rPr lang="en-US" smtClean="0"/>
              <a:pPr/>
              <a:t>‹#›</a:t>
            </a:fld>
            <a:endParaRPr lang="en-US" dirty="0"/>
          </a:p>
        </p:txBody>
      </p:sp>
      <p:sp>
        <p:nvSpPr>
          <p:cNvPr id="7" name="Footer Placeholder 3">
            <a:extLst>
              <a:ext uri="{FF2B5EF4-FFF2-40B4-BE49-F238E27FC236}">
                <a16:creationId xmlns:a16="http://schemas.microsoft.com/office/drawing/2014/main" id="{DFC3EB0C-CC67-FC43-A919-F9D143172917}"/>
              </a:ext>
            </a:extLst>
          </p:cNvPr>
          <p:cNvSpPr>
            <a:spLocks noGrp="1"/>
          </p:cNvSpPr>
          <p:nvPr>
            <p:ph type="ftr" sz="quarter" idx="11"/>
          </p:nvPr>
        </p:nvSpPr>
        <p:spPr>
          <a:xfrm>
            <a:off x="861645" y="6276602"/>
            <a:ext cx="2518163" cy="365125"/>
          </a:xfrm>
        </p:spPr>
        <p:txBody>
          <a:bodyPr/>
          <a:lstStyle>
            <a:lvl1pPr>
              <a:defRPr>
                <a:solidFill>
                  <a:schemeClr val="bg1"/>
                </a:solidFill>
              </a:defRPr>
            </a:lvl1pPr>
          </a:lstStyle>
          <a:p>
            <a:pPr algn="l"/>
            <a:r>
              <a:rPr lang="en-US" dirty="0"/>
              <a:t>Presentation Name</a:t>
            </a:r>
          </a:p>
        </p:txBody>
      </p:sp>
      <p:sp>
        <p:nvSpPr>
          <p:cNvPr id="8" name="Title 1">
            <a:extLst>
              <a:ext uri="{FF2B5EF4-FFF2-40B4-BE49-F238E27FC236}">
                <a16:creationId xmlns:a16="http://schemas.microsoft.com/office/drawing/2014/main" id="{DE26A2F5-8C77-794D-9C42-1B4A4DFCE63B}"/>
              </a:ext>
            </a:extLst>
          </p:cNvPr>
          <p:cNvSpPr>
            <a:spLocks noGrp="1"/>
          </p:cNvSpPr>
          <p:nvPr>
            <p:ph type="ctrTitle"/>
          </p:nvPr>
        </p:nvSpPr>
        <p:spPr>
          <a:xfrm>
            <a:off x="347294" y="3841208"/>
            <a:ext cx="5109125" cy="1134041"/>
          </a:xfrm>
        </p:spPr>
        <p:txBody>
          <a:bodyPr anchor="t">
            <a:normAutofit/>
          </a:bodyPr>
          <a:lstStyle>
            <a:lvl1pPr algn="l">
              <a:defRPr sz="4000">
                <a:solidFill>
                  <a:schemeClr val="tx1"/>
                </a:solidFill>
              </a:defRPr>
            </a:lvl1pPr>
          </a:lstStyle>
          <a:p>
            <a:r>
              <a:rPr lang="en-US"/>
              <a:t>Click to edit Master title style</a:t>
            </a:r>
            <a:endParaRPr lang="en-US" dirty="0"/>
          </a:p>
        </p:txBody>
      </p:sp>
      <p:sp>
        <p:nvSpPr>
          <p:cNvPr id="9" name="Subtitle 2">
            <a:extLst>
              <a:ext uri="{FF2B5EF4-FFF2-40B4-BE49-F238E27FC236}">
                <a16:creationId xmlns:a16="http://schemas.microsoft.com/office/drawing/2014/main" id="{491CE617-B42F-7746-9C11-60209FD6D0B9}"/>
              </a:ext>
            </a:extLst>
          </p:cNvPr>
          <p:cNvSpPr>
            <a:spLocks noGrp="1"/>
          </p:cNvSpPr>
          <p:nvPr>
            <p:ph type="subTitle" idx="1"/>
          </p:nvPr>
        </p:nvSpPr>
        <p:spPr>
          <a:xfrm>
            <a:off x="347295" y="5072419"/>
            <a:ext cx="5004000" cy="1078528"/>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Subtitle 2">
            <a:extLst>
              <a:ext uri="{FF2B5EF4-FFF2-40B4-BE49-F238E27FC236}">
                <a16:creationId xmlns:a16="http://schemas.microsoft.com/office/drawing/2014/main" id="{9BEA3D81-F158-9747-B95C-E0E10255220C}"/>
              </a:ext>
            </a:extLst>
          </p:cNvPr>
          <p:cNvSpPr txBox="1">
            <a:spLocks/>
          </p:cNvSpPr>
          <p:nvPr userDrawn="1"/>
        </p:nvSpPr>
        <p:spPr>
          <a:xfrm>
            <a:off x="347295" y="356028"/>
            <a:ext cx="7315200" cy="39119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solidFill>
                  <a:schemeClr val="tx1"/>
                </a:solidFill>
              </a:rPr>
              <a:t>Insert ministry name here</a:t>
            </a:r>
          </a:p>
        </p:txBody>
      </p:sp>
      <p:pic>
        <p:nvPicPr>
          <p:cNvPr id="11" name="Picture 10">
            <a:extLst>
              <a:ext uri="{FF2B5EF4-FFF2-40B4-BE49-F238E27FC236}">
                <a16:creationId xmlns:a16="http://schemas.microsoft.com/office/drawing/2014/main" id="{3DD172D3-EE5A-0C46-8EC6-7131DA50BEBD}"/>
              </a:ext>
            </a:extLst>
          </p:cNvPr>
          <p:cNvPicPr>
            <a:picLocks noChangeAspect="1"/>
          </p:cNvPicPr>
          <p:nvPr userDrawn="1"/>
        </p:nvPicPr>
        <p:blipFill>
          <a:blip r:embed="rId4"/>
          <a:stretch>
            <a:fillRect/>
          </a:stretch>
        </p:blipFill>
        <p:spPr>
          <a:xfrm>
            <a:off x="7369937" y="6204429"/>
            <a:ext cx="1633925" cy="653570"/>
          </a:xfrm>
          <a:prstGeom prst="rect">
            <a:avLst/>
          </a:prstGeom>
        </p:spPr>
      </p:pic>
    </p:spTree>
    <p:extLst>
      <p:ext uri="{BB962C8B-B14F-4D97-AF65-F5344CB8AC3E}">
        <p14:creationId xmlns:p14="http://schemas.microsoft.com/office/powerpoint/2010/main" val="1566908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2_Colour 4">
    <p:spTree>
      <p:nvGrpSpPr>
        <p:cNvPr id="1" name=""/>
        <p:cNvGrpSpPr/>
        <p:nvPr/>
      </p:nvGrpSpPr>
      <p:grpSpPr>
        <a:xfrm>
          <a:off x="0" y="0"/>
          <a:ext cx="0" cy="0"/>
          <a:chOff x="0" y="0"/>
          <a:chExt cx="0" cy="0"/>
        </a:xfrm>
      </p:grpSpPr>
      <p:pic>
        <p:nvPicPr>
          <p:cNvPr id="12" name="Picture 4">
            <a:extLst>
              <a:ext uri="{FF2B5EF4-FFF2-40B4-BE49-F238E27FC236}">
                <a16:creationId xmlns:a16="http://schemas.microsoft.com/office/drawing/2014/main" id="{7D0BCEC4-BFF1-0E4B-A595-F09F1DA9FB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6" name="Slide Number Placeholder 2">
            <a:extLst>
              <a:ext uri="{FF2B5EF4-FFF2-40B4-BE49-F238E27FC236}">
                <a16:creationId xmlns:a16="http://schemas.microsoft.com/office/drawing/2014/main" id="{8D2F1934-736C-EB4B-B373-CE49C26222D6}"/>
              </a:ext>
            </a:extLst>
          </p:cNvPr>
          <p:cNvSpPr>
            <a:spLocks noGrp="1"/>
          </p:cNvSpPr>
          <p:nvPr>
            <p:ph type="sldNum" sz="quarter" idx="10"/>
          </p:nvPr>
        </p:nvSpPr>
        <p:spPr>
          <a:xfrm>
            <a:off x="347295" y="6276602"/>
            <a:ext cx="514800" cy="365125"/>
          </a:xfrm>
        </p:spPr>
        <p:txBody>
          <a:bodyPr/>
          <a:lstStyle>
            <a:lvl1pPr>
              <a:defRPr>
                <a:solidFill>
                  <a:schemeClr val="bg1"/>
                </a:solidFill>
              </a:defRPr>
            </a:lvl1pPr>
          </a:lstStyle>
          <a:p>
            <a:fld id="{9CAA33A2-411E-8443-83D0-3263C24E97A5}" type="slidenum">
              <a:rPr lang="en-US" smtClean="0"/>
              <a:pPr/>
              <a:t>‹#›</a:t>
            </a:fld>
            <a:endParaRPr lang="en-US" dirty="0"/>
          </a:p>
        </p:txBody>
      </p:sp>
      <p:sp>
        <p:nvSpPr>
          <p:cNvPr id="7" name="Footer Placeholder 3">
            <a:extLst>
              <a:ext uri="{FF2B5EF4-FFF2-40B4-BE49-F238E27FC236}">
                <a16:creationId xmlns:a16="http://schemas.microsoft.com/office/drawing/2014/main" id="{49FE1057-9625-284C-9C69-BEB2A5C6928E}"/>
              </a:ext>
            </a:extLst>
          </p:cNvPr>
          <p:cNvSpPr>
            <a:spLocks noGrp="1"/>
          </p:cNvSpPr>
          <p:nvPr>
            <p:ph type="ftr" sz="quarter" idx="11"/>
          </p:nvPr>
        </p:nvSpPr>
        <p:spPr>
          <a:xfrm>
            <a:off x="861645" y="6276602"/>
            <a:ext cx="2518163" cy="365125"/>
          </a:xfrm>
        </p:spPr>
        <p:txBody>
          <a:bodyPr/>
          <a:lstStyle>
            <a:lvl1pPr>
              <a:defRPr>
                <a:solidFill>
                  <a:schemeClr val="bg1"/>
                </a:solidFill>
              </a:defRPr>
            </a:lvl1pPr>
          </a:lstStyle>
          <a:p>
            <a:pPr algn="l"/>
            <a:r>
              <a:rPr lang="en-US" dirty="0"/>
              <a:t>Presentation Name</a:t>
            </a:r>
          </a:p>
        </p:txBody>
      </p:sp>
      <p:sp>
        <p:nvSpPr>
          <p:cNvPr id="8" name="Title 1">
            <a:extLst>
              <a:ext uri="{FF2B5EF4-FFF2-40B4-BE49-F238E27FC236}">
                <a16:creationId xmlns:a16="http://schemas.microsoft.com/office/drawing/2014/main" id="{31F02BF4-C3E4-3642-BA13-18C701101D97}"/>
              </a:ext>
            </a:extLst>
          </p:cNvPr>
          <p:cNvSpPr>
            <a:spLocks noGrp="1"/>
          </p:cNvSpPr>
          <p:nvPr>
            <p:ph type="ctrTitle"/>
          </p:nvPr>
        </p:nvSpPr>
        <p:spPr>
          <a:xfrm>
            <a:off x="347294" y="3841208"/>
            <a:ext cx="5109125" cy="1134041"/>
          </a:xfrm>
        </p:spPr>
        <p:txBody>
          <a:bodyPr anchor="t">
            <a:normAutofit/>
          </a:bodyPr>
          <a:lstStyle>
            <a:lvl1pPr algn="l">
              <a:defRPr sz="4000">
                <a:solidFill>
                  <a:schemeClr val="tx1"/>
                </a:solidFill>
              </a:defRPr>
            </a:lvl1pPr>
          </a:lstStyle>
          <a:p>
            <a:r>
              <a:rPr lang="en-US"/>
              <a:t>Click to edit Master title style</a:t>
            </a:r>
            <a:endParaRPr lang="en-US" dirty="0"/>
          </a:p>
        </p:txBody>
      </p:sp>
      <p:sp>
        <p:nvSpPr>
          <p:cNvPr id="9" name="Subtitle 2">
            <a:extLst>
              <a:ext uri="{FF2B5EF4-FFF2-40B4-BE49-F238E27FC236}">
                <a16:creationId xmlns:a16="http://schemas.microsoft.com/office/drawing/2014/main" id="{F66126A2-3651-544F-8D2A-C62F805E7920}"/>
              </a:ext>
            </a:extLst>
          </p:cNvPr>
          <p:cNvSpPr>
            <a:spLocks noGrp="1"/>
          </p:cNvSpPr>
          <p:nvPr>
            <p:ph type="subTitle" idx="1"/>
          </p:nvPr>
        </p:nvSpPr>
        <p:spPr>
          <a:xfrm>
            <a:off x="347295" y="5072419"/>
            <a:ext cx="5004000" cy="1078528"/>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Subtitle 2">
            <a:extLst>
              <a:ext uri="{FF2B5EF4-FFF2-40B4-BE49-F238E27FC236}">
                <a16:creationId xmlns:a16="http://schemas.microsoft.com/office/drawing/2014/main" id="{A3643B26-0C77-3240-9A40-0C6679C31B2B}"/>
              </a:ext>
            </a:extLst>
          </p:cNvPr>
          <p:cNvSpPr txBox="1">
            <a:spLocks/>
          </p:cNvSpPr>
          <p:nvPr userDrawn="1"/>
        </p:nvSpPr>
        <p:spPr>
          <a:xfrm>
            <a:off x="347295" y="356028"/>
            <a:ext cx="7315200" cy="39119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solidFill>
                  <a:schemeClr val="bg1"/>
                </a:solidFill>
              </a:rPr>
              <a:t>Insert ministry name here</a:t>
            </a:r>
          </a:p>
        </p:txBody>
      </p:sp>
      <p:pic>
        <p:nvPicPr>
          <p:cNvPr id="11" name="Picture 10">
            <a:extLst>
              <a:ext uri="{FF2B5EF4-FFF2-40B4-BE49-F238E27FC236}">
                <a16:creationId xmlns:a16="http://schemas.microsoft.com/office/drawing/2014/main" id="{61494FAD-9740-264F-A36E-8E464EFFC0BD}"/>
              </a:ext>
            </a:extLst>
          </p:cNvPr>
          <p:cNvPicPr>
            <a:picLocks noChangeAspect="1"/>
          </p:cNvPicPr>
          <p:nvPr userDrawn="1"/>
        </p:nvPicPr>
        <p:blipFill>
          <a:blip r:embed="rId4"/>
          <a:stretch>
            <a:fillRect/>
          </a:stretch>
        </p:blipFill>
        <p:spPr>
          <a:xfrm>
            <a:off x="7369937" y="6204429"/>
            <a:ext cx="1633925" cy="653570"/>
          </a:xfrm>
          <a:prstGeom prst="rect">
            <a:avLst/>
          </a:prstGeom>
        </p:spPr>
      </p:pic>
    </p:spTree>
    <p:extLst>
      <p:ext uri="{BB962C8B-B14F-4D97-AF65-F5344CB8AC3E}">
        <p14:creationId xmlns:p14="http://schemas.microsoft.com/office/powerpoint/2010/main" val="3285827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3_Colour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0DCBB0-8569-9C4D-A3EE-ECDA4C8D50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13" y="0"/>
            <a:ext cx="9144000" cy="6858000"/>
          </a:xfrm>
          <a:prstGeom prst="rect">
            <a:avLst/>
          </a:prstGeom>
        </p:spPr>
      </p:pic>
      <p:sp>
        <p:nvSpPr>
          <p:cNvPr id="6" name="Slide Number Placeholder 2">
            <a:extLst>
              <a:ext uri="{FF2B5EF4-FFF2-40B4-BE49-F238E27FC236}">
                <a16:creationId xmlns:a16="http://schemas.microsoft.com/office/drawing/2014/main" id="{6E17E0B3-F2EE-2444-8FEA-6E757B652DF6}"/>
              </a:ext>
            </a:extLst>
          </p:cNvPr>
          <p:cNvSpPr>
            <a:spLocks noGrp="1"/>
          </p:cNvSpPr>
          <p:nvPr>
            <p:ph type="sldNum" sz="quarter" idx="10"/>
          </p:nvPr>
        </p:nvSpPr>
        <p:spPr>
          <a:xfrm>
            <a:off x="347295" y="6276602"/>
            <a:ext cx="514800" cy="365125"/>
          </a:xfrm>
        </p:spPr>
        <p:txBody>
          <a:bodyPr/>
          <a:lstStyle>
            <a:lvl1pPr>
              <a:defRPr>
                <a:solidFill>
                  <a:schemeClr val="bg1"/>
                </a:solidFill>
              </a:defRPr>
            </a:lvl1pPr>
          </a:lstStyle>
          <a:p>
            <a:fld id="{9CAA33A2-411E-8443-83D0-3263C24E97A5}" type="slidenum">
              <a:rPr lang="en-US" smtClean="0"/>
              <a:pPr/>
              <a:t>‹#›</a:t>
            </a:fld>
            <a:endParaRPr lang="en-US" dirty="0"/>
          </a:p>
        </p:txBody>
      </p:sp>
      <p:sp>
        <p:nvSpPr>
          <p:cNvPr id="7" name="Footer Placeholder 3">
            <a:extLst>
              <a:ext uri="{FF2B5EF4-FFF2-40B4-BE49-F238E27FC236}">
                <a16:creationId xmlns:a16="http://schemas.microsoft.com/office/drawing/2014/main" id="{210427CD-5255-6F44-BE21-49B0A957F597}"/>
              </a:ext>
            </a:extLst>
          </p:cNvPr>
          <p:cNvSpPr>
            <a:spLocks noGrp="1"/>
          </p:cNvSpPr>
          <p:nvPr>
            <p:ph type="ftr" sz="quarter" idx="11"/>
          </p:nvPr>
        </p:nvSpPr>
        <p:spPr>
          <a:xfrm>
            <a:off x="861645" y="6276602"/>
            <a:ext cx="2518163" cy="365125"/>
          </a:xfrm>
        </p:spPr>
        <p:txBody>
          <a:bodyPr/>
          <a:lstStyle>
            <a:lvl1pPr>
              <a:defRPr>
                <a:solidFill>
                  <a:schemeClr val="bg1"/>
                </a:solidFill>
              </a:defRPr>
            </a:lvl1pPr>
          </a:lstStyle>
          <a:p>
            <a:pPr algn="l"/>
            <a:r>
              <a:rPr lang="en-US" dirty="0"/>
              <a:t>Presentation Name</a:t>
            </a:r>
          </a:p>
        </p:txBody>
      </p:sp>
      <p:pic>
        <p:nvPicPr>
          <p:cNvPr id="11" name="Picture 10">
            <a:extLst>
              <a:ext uri="{FF2B5EF4-FFF2-40B4-BE49-F238E27FC236}">
                <a16:creationId xmlns:a16="http://schemas.microsoft.com/office/drawing/2014/main" id="{33EB3B4E-83BD-FF43-9B8A-C4B0629DECD2}"/>
              </a:ext>
            </a:extLst>
          </p:cNvPr>
          <p:cNvPicPr>
            <a:picLocks noChangeAspect="1"/>
          </p:cNvPicPr>
          <p:nvPr userDrawn="1"/>
        </p:nvPicPr>
        <p:blipFill>
          <a:blip r:embed="rId4"/>
          <a:stretch>
            <a:fillRect/>
          </a:stretch>
        </p:blipFill>
        <p:spPr>
          <a:xfrm>
            <a:off x="6853094" y="2290938"/>
            <a:ext cx="2201570" cy="880627"/>
          </a:xfrm>
          <a:prstGeom prst="rect">
            <a:avLst/>
          </a:prstGeom>
        </p:spPr>
      </p:pic>
      <p:sp>
        <p:nvSpPr>
          <p:cNvPr id="12" name="Title 1">
            <a:extLst>
              <a:ext uri="{FF2B5EF4-FFF2-40B4-BE49-F238E27FC236}">
                <a16:creationId xmlns:a16="http://schemas.microsoft.com/office/drawing/2014/main" id="{6E62E9AE-1CF7-CC48-A1AD-D9110690C2F9}"/>
              </a:ext>
            </a:extLst>
          </p:cNvPr>
          <p:cNvSpPr>
            <a:spLocks noGrp="1"/>
          </p:cNvSpPr>
          <p:nvPr>
            <p:ph type="ctrTitle"/>
          </p:nvPr>
        </p:nvSpPr>
        <p:spPr>
          <a:xfrm>
            <a:off x="347294" y="479211"/>
            <a:ext cx="5109125" cy="1134041"/>
          </a:xfrm>
        </p:spPr>
        <p:txBody>
          <a:bodyPr anchor="t">
            <a:normAutofit/>
          </a:bodyPr>
          <a:lstStyle>
            <a:lvl1pPr algn="l">
              <a:defRPr sz="4000">
                <a:solidFill>
                  <a:schemeClr val="tx1"/>
                </a:solidFill>
              </a:defRPr>
            </a:lvl1pPr>
          </a:lstStyle>
          <a:p>
            <a:r>
              <a:rPr lang="en-US"/>
              <a:t>Click to edit Master title style</a:t>
            </a:r>
            <a:endParaRPr lang="en-US" dirty="0"/>
          </a:p>
        </p:txBody>
      </p:sp>
      <p:sp>
        <p:nvSpPr>
          <p:cNvPr id="13" name="Subtitle 2">
            <a:extLst>
              <a:ext uri="{FF2B5EF4-FFF2-40B4-BE49-F238E27FC236}">
                <a16:creationId xmlns:a16="http://schemas.microsoft.com/office/drawing/2014/main" id="{902FDC52-E761-8643-BEDE-601D7100F162}"/>
              </a:ext>
            </a:extLst>
          </p:cNvPr>
          <p:cNvSpPr>
            <a:spLocks noGrp="1"/>
          </p:cNvSpPr>
          <p:nvPr>
            <p:ph type="subTitle" idx="1"/>
          </p:nvPr>
        </p:nvSpPr>
        <p:spPr>
          <a:xfrm>
            <a:off x="347294" y="1710423"/>
            <a:ext cx="5972225" cy="453658"/>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Subtitle 2">
            <a:extLst>
              <a:ext uri="{FF2B5EF4-FFF2-40B4-BE49-F238E27FC236}">
                <a16:creationId xmlns:a16="http://schemas.microsoft.com/office/drawing/2014/main" id="{DD4BE7E6-1CD5-5D4F-A6E0-EA52DABDD941}"/>
              </a:ext>
            </a:extLst>
          </p:cNvPr>
          <p:cNvSpPr txBox="1">
            <a:spLocks/>
          </p:cNvSpPr>
          <p:nvPr userDrawn="1"/>
        </p:nvSpPr>
        <p:spPr>
          <a:xfrm>
            <a:off x="347295" y="2653911"/>
            <a:ext cx="5321986" cy="221369"/>
          </a:xfrm>
          <a:prstGeom prst="rect">
            <a:avLst/>
          </a:prstGeom>
        </p:spPr>
        <p:txBody>
          <a:bodyPr vert="horz" lIns="91440" tIns="45720" rIns="91440" bIns="45720" rtlCol="0" anchor="t">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solidFill>
                  <a:schemeClr val="bg1"/>
                </a:solidFill>
              </a:rPr>
              <a:t>Insert ministry name here</a:t>
            </a:r>
          </a:p>
        </p:txBody>
      </p:sp>
    </p:spTree>
    <p:extLst>
      <p:ext uri="{BB962C8B-B14F-4D97-AF65-F5344CB8AC3E}">
        <p14:creationId xmlns:p14="http://schemas.microsoft.com/office/powerpoint/2010/main" val="3497057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7295" y="365126"/>
            <a:ext cx="8456735"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47296" y="1825625"/>
            <a:ext cx="8456734" cy="4351338"/>
          </a:xfrm>
          <a:prstGeom prst="rect">
            <a:avLst/>
          </a:prstGeom>
        </p:spPr>
        <p:txBody>
          <a:bodyPr vert="horz" lIns="91440" tIns="45720" rIns="91440" bIns="45720" rtlCol="0">
            <a:normAutofit/>
          </a:bodyPr>
          <a:lstStyle/>
          <a:p>
            <a:pPr lvl="0"/>
            <a:r>
              <a:rPr lang="en-US" dirty="0"/>
              <a:t>Paragraph without bullets</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47295" y="6276602"/>
            <a:ext cx="514800" cy="365125"/>
          </a:xfrm>
          <a:prstGeom prst="rect">
            <a:avLst/>
          </a:prstGeom>
        </p:spPr>
        <p:txBody>
          <a:bodyPr vert="horz" lIns="91440" tIns="45720" rIns="91440" bIns="45720" rtlCol="0" anchor="ctr"/>
          <a:lstStyle>
            <a:lvl1pPr algn="l">
              <a:defRPr sz="1200">
                <a:solidFill>
                  <a:schemeClr val="tx1"/>
                </a:solidFill>
              </a:defRPr>
            </a:lvl1pPr>
          </a:lstStyle>
          <a:p>
            <a:fld id="{9CAA33A2-411E-8443-83D0-3263C24E97A5}" type="slidenum">
              <a:rPr lang="en-US" smtClean="0"/>
              <a:pPr/>
              <a:t>‹#›</a:t>
            </a:fld>
            <a:endParaRPr lang="en-US" dirty="0"/>
          </a:p>
        </p:txBody>
      </p:sp>
      <p:sp>
        <p:nvSpPr>
          <p:cNvPr id="8" name="Footer Placeholder 4">
            <a:extLst>
              <a:ext uri="{FF2B5EF4-FFF2-40B4-BE49-F238E27FC236}">
                <a16:creationId xmlns:a16="http://schemas.microsoft.com/office/drawing/2014/main" id="{9C0A0D9E-837B-4542-8ACD-A5921329A28E}"/>
              </a:ext>
            </a:extLst>
          </p:cNvPr>
          <p:cNvSpPr>
            <a:spLocks noGrp="1"/>
          </p:cNvSpPr>
          <p:nvPr>
            <p:ph type="ftr" sz="quarter" idx="3"/>
          </p:nvPr>
        </p:nvSpPr>
        <p:spPr>
          <a:xfrm>
            <a:off x="861645" y="6276602"/>
            <a:ext cx="2518163" cy="365125"/>
          </a:xfrm>
          <a:prstGeom prst="rect">
            <a:avLst/>
          </a:prstGeom>
        </p:spPr>
        <p:txBody>
          <a:bodyPr anchor="ctr"/>
          <a:lstStyle>
            <a:lvl1pPr algn="r">
              <a:defRPr sz="1200">
                <a:solidFill>
                  <a:schemeClr val="tx1"/>
                </a:solidFill>
              </a:defRPr>
            </a:lvl1pPr>
          </a:lstStyle>
          <a:p>
            <a:pPr algn="l"/>
            <a:r>
              <a:rPr lang="en-US" dirty="0"/>
              <a:t>Presentation Name</a:t>
            </a:r>
          </a:p>
        </p:txBody>
      </p:sp>
    </p:spTree>
    <p:extLst>
      <p:ext uri="{BB962C8B-B14F-4D97-AF65-F5344CB8AC3E}">
        <p14:creationId xmlns:p14="http://schemas.microsoft.com/office/powerpoint/2010/main" val="131073395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90" r:id="rId8"/>
    <p:sldLayoutId id="2147483691" r:id="rId9"/>
    <p:sldLayoutId id="2147483692" r:id="rId10"/>
    <p:sldLayoutId id="2147483693" r:id="rId11"/>
    <p:sldLayoutId id="2147483694" r:id="rId12"/>
    <p:sldLayoutId id="2147483662" r:id="rId13"/>
    <p:sldLayoutId id="2147483663"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665" r:id="rId27"/>
    <p:sldLayoutId id="2147483666" r:id="rId28"/>
    <p:sldLayoutId id="2147483667" r:id="rId29"/>
    <p:sldLayoutId id="2147483668" r:id="rId30"/>
    <p:sldLayoutId id="2147483669" r:id="rId31"/>
  </p:sldLayoutIdLst>
  <p:hf hdr="0" dt="0"/>
  <p:txStyles>
    <p:titleStyle>
      <a:lvl1pPr algn="l" defTabSz="914400" rtl="0" eaLnBrk="1" latinLnBrk="0" hangingPunct="1">
        <a:lnSpc>
          <a:spcPct val="90000"/>
        </a:lnSpc>
        <a:spcBef>
          <a:spcPct val="0"/>
        </a:spcBef>
        <a:buNone/>
        <a:defRPr sz="3200" b="1" i="0" kern="1200">
          <a:solidFill>
            <a:schemeClr val="tx1"/>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Clr>
          <a:schemeClr val="accent2"/>
        </a:buClr>
        <a:buSzPct val="75000"/>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hyperlink" Target="https://commons.wikimedia.org/wiki/File:Black_Tired_Man_Drinking_Coffee_Cartoon_Vector.sv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hyperlink" Target="https://www.ola.org/en/legislative-business/committees/government-agencies/parliament-42" TargetMode="External"/><Relationship Id="rId1" Type="http://schemas.openxmlformats.org/officeDocument/2006/relationships/slideLayout" Target="../slideLayouts/slideLayout13.xml"/><Relationship Id="rId4" Type="http://schemas.openxmlformats.org/officeDocument/2006/relationships/hyperlink" Target="https://pxhere.com/en/photo/1568433"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hyperlink" Target="https://www.ontario.ca/laws/statute/90f12" TargetMode="External"/><Relationship Id="rId3" Type="http://schemas.openxmlformats.org/officeDocument/2006/relationships/hyperlink" Target="https://www.ontario.ca/laws/statute/05a11" TargetMode="External"/><Relationship Id="rId7" Type="http://schemas.openxmlformats.org/officeDocument/2006/relationships/hyperlink" Target="https://www.ontario.ca/laws/statute/06a34" TargetMode="External"/><Relationship Id="rId2" Type="http://schemas.openxmlformats.org/officeDocument/2006/relationships/hyperlink" Target="https://www.ontario.ca/laws/statute/06p35" TargetMode="External"/><Relationship Id="rId1" Type="http://schemas.openxmlformats.org/officeDocument/2006/relationships/slideLayout" Target="../slideLayouts/slideLayout13.xml"/><Relationship Id="rId6" Type="http://schemas.openxmlformats.org/officeDocument/2006/relationships/hyperlink" Target="https://www.ontario.ca/laws/statute/90f32" TargetMode="External"/><Relationship Id="rId11" Type="http://schemas.openxmlformats.org/officeDocument/2006/relationships/hyperlink" Target="https://www.ontario.ca/page/travel-expense-rules-and-claims" TargetMode="External"/><Relationship Id="rId5" Type="http://schemas.openxmlformats.org/officeDocument/2006/relationships/hyperlink" Target="https://www.ontario.ca/laws/statute/09p20" TargetMode="External"/><Relationship Id="rId10" Type="http://schemas.openxmlformats.org/officeDocument/2006/relationships/hyperlink" Target="https://www.ontario.ca/page/agencies-and-appointments-directive" TargetMode="External"/><Relationship Id="rId4" Type="http://schemas.openxmlformats.org/officeDocument/2006/relationships/hyperlink" Target="https://www.ontario.ca/laws/statute/S14013" TargetMode="External"/><Relationship Id="rId9" Type="http://schemas.openxmlformats.org/officeDocument/2006/relationships/hyperlink" Target="https://www.ontario.ca/laws/statute/90f31"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https://www.ontario.ca/laws/statute/06p35"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www.ontario.ca/page/agencies-and-appointments-directive" TargetMode="External"/><Relationship Id="rId2" Type="http://schemas.openxmlformats.org/officeDocument/2006/relationships/hyperlink" Target="https://www.ontario.ca/laws/statute/90f12"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pxhere.com/en/photo/1457913" TargetMode="External"/><Relationship Id="rId2" Type="http://schemas.openxmlformats.org/officeDocument/2006/relationships/image" Target="../media/image57.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www.publicdomainpictures.net/view-image.php?image=238001&amp;picture=man-thinking" TargetMode="External"/><Relationship Id="rId2" Type="http://schemas.openxmlformats.org/officeDocument/2006/relationships/image" Target="../media/image58.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hyperlink" Target="http://www.oico.on.ca/home" TargetMode="Externa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s://www.ontario.ca/laws/regulation/070381" TargetMode="External"/><Relationship Id="rId2" Type="http://schemas.openxmlformats.org/officeDocument/2006/relationships/hyperlink" Target="https://www.ontario.ca/laws/statute/06p35" TargetMode="External"/><Relationship Id="rId1" Type="http://schemas.openxmlformats.org/officeDocument/2006/relationships/slideLayout" Target="../slideLayouts/slideLayout27.xml"/><Relationship Id="rId5" Type="http://schemas.openxmlformats.org/officeDocument/2006/relationships/hyperlink" Target="https://www.peoplematters.in/blog/watercooler/is-inculcating-humor-in-boardrooms-making-them-less-of-a-bored-room-20940" TargetMode="External"/><Relationship Id="rId4" Type="http://schemas.openxmlformats.org/officeDocument/2006/relationships/image" Target="../media/image59.jpg"/></Relationships>
</file>

<file path=ppt/slides/_rels/slide29.xml.rels><?xml version="1.0" encoding="UTF-8" standalone="yes"?>
<Relationships xmlns="http://schemas.openxmlformats.org/package/2006/relationships"><Relationship Id="rId8" Type="http://schemas.openxmlformats.org/officeDocument/2006/relationships/hyperlink" Target="http://www.oico.on.ca/home/public-sector-ethics/decision-summaries" TargetMode="External"/><Relationship Id="rId3" Type="http://schemas.openxmlformats.org/officeDocument/2006/relationships/hyperlink" Target="http://www.oico.on.ca/home/public-sector-ethics/ethics-executives/ethics-executive-role-and-resources" TargetMode="External"/><Relationship Id="rId7" Type="http://schemas.openxmlformats.org/officeDocument/2006/relationships/hyperlink" Target="http://www.oico.on.ca/home/expenses-review---agencies/overview" TargetMode="External"/><Relationship Id="rId2" Type="http://schemas.openxmlformats.org/officeDocument/2006/relationships/hyperlink" Target="http://www.oico.on.ca/home/public-sector-ethics" TargetMode="External"/><Relationship Id="rId1" Type="http://schemas.openxmlformats.org/officeDocument/2006/relationships/slideLayout" Target="../slideLayouts/slideLayout13.xml"/><Relationship Id="rId6" Type="http://schemas.openxmlformats.org/officeDocument/2006/relationships/hyperlink" Target="http://www.oico.on.ca/home/public-sector-ethics/political-activity" TargetMode="External"/><Relationship Id="rId5" Type="http://schemas.openxmlformats.org/officeDocument/2006/relationships/hyperlink" Target="http://www.oico.on.ca/home/public-sector-ethics/conflict-of-interest" TargetMode="External"/><Relationship Id="rId4" Type="http://schemas.openxmlformats.org/officeDocument/2006/relationships/hyperlink" Target="http://www.oico.on.ca/home/public-sector-ethics/ethics-executives/ethics-executive-resource-for-coi-determinations/" TargetMode="External"/><Relationship Id="rId9" Type="http://schemas.openxmlformats.org/officeDocument/2006/relationships/image" Target="../media/image6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www.ontario.ca/laws/statute/98l27" TargetMode="External"/><Relationship Id="rId2" Type="http://schemas.openxmlformats.org/officeDocument/2006/relationships/hyperlink" Target="https://www.ontario.ca/laws/statute/06p35" TargetMode="External"/><Relationship Id="rId1" Type="http://schemas.openxmlformats.org/officeDocument/2006/relationships/slideLayout" Target="../slideLayouts/slideLayout27.xml"/><Relationship Id="rId4" Type="http://schemas.openxmlformats.org/officeDocument/2006/relationships/hyperlink" Target="http://www.oico.on.ca/home/lobbyists-registration"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ontario.ca/publicappointments" TargetMode="External"/><Relationship Id="rId2" Type="http://schemas.openxmlformats.org/officeDocument/2006/relationships/hyperlink" Target="mailto:PASinfo.MGS@Ontario.ca"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https://www.pas.gov.on.ca/Home/Agencies-list"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hyperlink" Target="https://www.ontario.ca/page/agencies-and-appointments-directive" TargetMode="External"/><Relationship Id="rId1" Type="http://schemas.openxmlformats.org/officeDocument/2006/relationships/slideLayout" Target="../slideLayouts/slideLayout13.xml"/><Relationship Id="rId5" Type="http://schemas.openxmlformats.org/officeDocument/2006/relationships/hyperlink" Target="https://creativecommons.org/licenses/by/3.0/" TargetMode="External"/><Relationship Id="rId4" Type="http://schemas.openxmlformats.org/officeDocument/2006/relationships/hyperlink" Target="http://www.baas.ac.uk/usso/reevalconf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01D84-3D14-884C-8ABA-D88FDBC6358D}"/>
              </a:ext>
            </a:extLst>
          </p:cNvPr>
          <p:cNvSpPr>
            <a:spLocks noGrp="1"/>
          </p:cNvSpPr>
          <p:nvPr>
            <p:ph type="ctrTitle"/>
          </p:nvPr>
        </p:nvSpPr>
        <p:spPr>
          <a:xfrm>
            <a:off x="347294" y="3841208"/>
            <a:ext cx="5331263" cy="1134041"/>
          </a:xfrm>
        </p:spPr>
        <p:txBody>
          <a:bodyPr>
            <a:normAutofit fontScale="90000"/>
          </a:bodyPr>
          <a:lstStyle/>
          <a:p>
            <a:r>
              <a:rPr lang="en-US" dirty="0"/>
              <a:t>Public Appointee Role and</a:t>
            </a:r>
            <a:br>
              <a:rPr lang="en-US" dirty="0"/>
            </a:br>
            <a:r>
              <a:rPr lang="en-US" dirty="0"/>
              <a:t>Governance Overview</a:t>
            </a:r>
            <a:br>
              <a:rPr lang="en-US" dirty="0"/>
            </a:br>
            <a:endParaRPr lang="en-US" dirty="0"/>
          </a:p>
        </p:txBody>
      </p:sp>
      <p:sp>
        <p:nvSpPr>
          <p:cNvPr id="6" name="Subtitle 5">
            <a:extLst>
              <a:ext uri="{FF2B5EF4-FFF2-40B4-BE49-F238E27FC236}">
                <a16:creationId xmlns:a16="http://schemas.microsoft.com/office/drawing/2014/main" id="{901517F3-8847-C44F-B50C-4D7673AA146C}"/>
              </a:ext>
            </a:extLst>
          </p:cNvPr>
          <p:cNvSpPr>
            <a:spLocks noGrp="1"/>
          </p:cNvSpPr>
          <p:nvPr>
            <p:ph type="subTitle" idx="1"/>
          </p:nvPr>
        </p:nvSpPr>
        <p:spPr/>
        <p:txBody>
          <a:bodyPr/>
          <a:lstStyle/>
          <a:p>
            <a:r>
              <a:rPr lang="en-US" dirty="0"/>
              <a:t>2021</a:t>
            </a:r>
          </a:p>
        </p:txBody>
      </p:sp>
    </p:spTree>
    <p:extLst>
      <p:ext uri="{BB962C8B-B14F-4D97-AF65-F5344CB8AC3E}">
        <p14:creationId xmlns:p14="http://schemas.microsoft.com/office/powerpoint/2010/main" val="2435523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6B890-0998-4479-8396-10CBFBBE4782}"/>
              </a:ext>
            </a:extLst>
          </p:cNvPr>
          <p:cNvSpPr>
            <a:spLocks noGrp="1"/>
          </p:cNvSpPr>
          <p:nvPr>
            <p:ph type="title"/>
          </p:nvPr>
        </p:nvSpPr>
        <p:spPr>
          <a:xfrm>
            <a:off x="347295" y="374553"/>
            <a:ext cx="8456735" cy="1036291"/>
          </a:xfrm>
        </p:spPr>
        <p:txBody>
          <a:bodyPr/>
          <a:lstStyle/>
          <a:p>
            <a:r>
              <a:rPr lang="en-US" dirty="0"/>
              <a:t>Agency Governance</a:t>
            </a:r>
            <a:endParaRPr lang="en-CA" dirty="0"/>
          </a:p>
        </p:txBody>
      </p:sp>
      <p:sp>
        <p:nvSpPr>
          <p:cNvPr id="7" name="TextBox 6">
            <a:extLst>
              <a:ext uri="{FF2B5EF4-FFF2-40B4-BE49-F238E27FC236}">
                <a16:creationId xmlns:a16="http://schemas.microsoft.com/office/drawing/2014/main" id="{EF7AAACA-FA47-4DE7-AAF2-114752BA1FC2}"/>
              </a:ext>
            </a:extLst>
          </p:cNvPr>
          <p:cNvSpPr txBox="1"/>
          <p:nvPr/>
        </p:nvSpPr>
        <p:spPr>
          <a:xfrm>
            <a:off x="347297" y="1061604"/>
            <a:ext cx="8310735" cy="584775"/>
          </a:xfrm>
          <a:prstGeom prst="rect">
            <a:avLst/>
          </a:prstGeom>
          <a:noFill/>
        </p:spPr>
        <p:txBody>
          <a:bodyPr wrap="square" rtlCol="0">
            <a:spAutoFit/>
          </a:bodyPr>
          <a:lstStyle/>
          <a:p>
            <a:r>
              <a:rPr lang="en-CA" sz="1600" b="1" dirty="0">
                <a:solidFill>
                  <a:srgbClr val="047BC1"/>
                </a:solidFill>
              </a:rPr>
              <a:t>As a public appointee, you should know how agencies and other entities are governed. There is more content in the second section on this topic. </a:t>
            </a:r>
          </a:p>
        </p:txBody>
      </p:sp>
      <p:sp>
        <p:nvSpPr>
          <p:cNvPr id="3" name="Content Placeholder 2">
            <a:extLst>
              <a:ext uri="{FF2B5EF4-FFF2-40B4-BE49-F238E27FC236}">
                <a16:creationId xmlns:a16="http://schemas.microsoft.com/office/drawing/2014/main" id="{15DA633B-59A4-4EC7-B53D-99CE0F27A070}"/>
              </a:ext>
            </a:extLst>
          </p:cNvPr>
          <p:cNvSpPr>
            <a:spLocks noGrp="1"/>
          </p:cNvSpPr>
          <p:nvPr>
            <p:ph idx="1"/>
          </p:nvPr>
        </p:nvSpPr>
        <p:spPr>
          <a:xfrm>
            <a:off x="347296" y="1632569"/>
            <a:ext cx="8456734" cy="4163827"/>
          </a:xfrm>
        </p:spPr>
        <p:txBody>
          <a:bodyPr>
            <a:noAutofit/>
          </a:bodyPr>
          <a:lstStyle/>
          <a:p>
            <a:pPr marL="342900" indent="-342900">
              <a:lnSpc>
                <a:spcPct val="100000"/>
              </a:lnSpc>
              <a:buFont typeface="Wingdings" panose="05000000000000000000" pitchFamily="2" charset="2"/>
              <a:buChar char="§"/>
            </a:pPr>
            <a:r>
              <a:rPr lang="en-CA" sz="1400" dirty="0"/>
              <a:t>There are three different governance categories of provincial agencies. These are board-governed, non-board governed (adjudicative and regulatory) and advisory.</a:t>
            </a:r>
          </a:p>
          <a:p>
            <a:pPr marL="342900" indent="-342900">
              <a:lnSpc>
                <a:spcPct val="100000"/>
              </a:lnSpc>
              <a:buFont typeface="Wingdings" panose="05000000000000000000" pitchFamily="2" charset="2"/>
              <a:buChar char="§"/>
            </a:pPr>
            <a:r>
              <a:rPr lang="en-CA" sz="1400" dirty="0"/>
              <a:t>There are three different governance categories of other entities. These are government (Crown) corporations, administrative authorities and transfer payment recipients. Other entities can be broadly categorized into these sectors:</a:t>
            </a:r>
          </a:p>
          <a:p>
            <a:pPr marL="1028700" lvl="1" indent="-342900">
              <a:lnSpc>
                <a:spcPct val="100000"/>
              </a:lnSpc>
              <a:buFont typeface="Wingdings" panose="05000000000000000000" pitchFamily="2" charset="2"/>
              <a:buChar char="§"/>
            </a:pPr>
            <a:r>
              <a:rPr lang="en-CA" sz="1400" dirty="0"/>
              <a:t>Board of Governors - universities and colleges</a:t>
            </a:r>
          </a:p>
          <a:p>
            <a:pPr marL="1028700" lvl="1" indent="-342900">
              <a:lnSpc>
                <a:spcPct val="100000"/>
              </a:lnSpc>
              <a:buFont typeface="Wingdings" panose="05000000000000000000" pitchFamily="2" charset="2"/>
              <a:buChar char="§"/>
            </a:pPr>
            <a:r>
              <a:rPr lang="en-CA" sz="1400" dirty="0"/>
              <a:t>Police services boards</a:t>
            </a:r>
          </a:p>
          <a:p>
            <a:pPr marL="1028700" lvl="1" indent="-342900">
              <a:lnSpc>
                <a:spcPct val="100000"/>
              </a:lnSpc>
              <a:buFont typeface="Wingdings" panose="05000000000000000000" pitchFamily="2" charset="2"/>
              <a:buChar char="§"/>
            </a:pPr>
            <a:r>
              <a:rPr lang="en-CA" sz="1400" dirty="0"/>
              <a:t>Boards of management</a:t>
            </a:r>
          </a:p>
          <a:p>
            <a:pPr marL="1028700" lvl="1" indent="-342900">
              <a:lnSpc>
                <a:spcPct val="100000"/>
              </a:lnSpc>
              <a:buFont typeface="Wingdings" panose="05000000000000000000" pitchFamily="2" charset="2"/>
              <a:buChar char="§"/>
            </a:pPr>
            <a:r>
              <a:rPr lang="en-CA" sz="1400" dirty="0"/>
              <a:t>Health unit boards</a:t>
            </a:r>
          </a:p>
          <a:p>
            <a:pPr marL="1028700" lvl="1" indent="-342900">
              <a:lnSpc>
                <a:spcPct val="100000"/>
              </a:lnSpc>
              <a:buFont typeface="Wingdings" panose="05000000000000000000" pitchFamily="2" charset="2"/>
              <a:buChar char="§"/>
            </a:pPr>
            <a:r>
              <a:rPr lang="en-CA" sz="1400" dirty="0"/>
              <a:t>Colleges of regulated professions</a:t>
            </a:r>
          </a:p>
          <a:p>
            <a:pPr marL="1028700" lvl="1" indent="-342900">
              <a:lnSpc>
                <a:spcPct val="100000"/>
              </a:lnSpc>
              <a:buFont typeface="Wingdings" panose="05000000000000000000" pitchFamily="2" charset="2"/>
              <a:buChar char="§"/>
            </a:pPr>
            <a:r>
              <a:rPr lang="en-CA" sz="1400" dirty="0"/>
              <a:t>Public works and infrastructure entities</a:t>
            </a:r>
          </a:p>
          <a:p>
            <a:pPr marL="1028700" lvl="1" indent="-342900">
              <a:lnSpc>
                <a:spcPct val="100000"/>
              </a:lnSpc>
              <a:buFont typeface="Wingdings" panose="05000000000000000000" pitchFamily="2" charset="2"/>
              <a:buChar char="§"/>
            </a:pPr>
            <a:r>
              <a:rPr lang="en-CA" sz="1400" dirty="0"/>
              <a:t>Corporations, trusts, foundations</a:t>
            </a:r>
          </a:p>
          <a:p>
            <a:pPr marL="1028700" lvl="1" indent="-342900">
              <a:lnSpc>
                <a:spcPct val="100000"/>
              </a:lnSpc>
              <a:buFont typeface="Wingdings" panose="05000000000000000000" pitchFamily="2" charset="2"/>
              <a:buChar char="§"/>
            </a:pPr>
            <a:r>
              <a:rPr lang="en-CA" sz="1400" dirty="0"/>
              <a:t>Planning boards</a:t>
            </a:r>
          </a:p>
          <a:p>
            <a:pPr marL="1028700" lvl="1" indent="-342900">
              <a:lnSpc>
                <a:spcPct val="100000"/>
              </a:lnSpc>
              <a:buFont typeface="Wingdings" panose="05000000000000000000" pitchFamily="2" charset="2"/>
              <a:buChar char="§"/>
            </a:pPr>
            <a:r>
              <a:rPr lang="en-CA" sz="1400" dirty="0"/>
              <a:t>Other</a:t>
            </a:r>
          </a:p>
          <a:p>
            <a:pPr marL="342900" indent="-342900">
              <a:lnSpc>
                <a:spcPct val="100000"/>
              </a:lnSpc>
              <a:buFont typeface="Wingdings" panose="05000000000000000000" pitchFamily="2" charset="2"/>
              <a:buChar char="§"/>
            </a:pPr>
            <a:endParaRPr lang="en-CA" sz="1400" dirty="0"/>
          </a:p>
        </p:txBody>
      </p:sp>
      <p:sp>
        <p:nvSpPr>
          <p:cNvPr id="5" name="Slide Number Placeholder 4">
            <a:extLst>
              <a:ext uri="{FF2B5EF4-FFF2-40B4-BE49-F238E27FC236}">
                <a16:creationId xmlns:a16="http://schemas.microsoft.com/office/drawing/2014/main" id="{55C87DD0-CA97-406F-9096-01B863B34FB5}"/>
              </a:ext>
            </a:extLst>
          </p:cNvPr>
          <p:cNvSpPr>
            <a:spLocks noGrp="1"/>
          </p:cNvSpPr>
          <p:nvPr>
            <p:ph type="sldNum" sz="quarter" idx="12"/>
          </p:nvPr>
        </p:nvSpPr>
        <p:spPr/>
        <p:txBody>
          <a:bodyPr/>
          <a:lstStyle/>
          <a:p>
            <a:fld id="{9CAA33A2-411E-8443-83D0-3263C24E97A5}" type="slidenum">
              <a:rPr lang="en-US" smtClean="0"/>
              <a:pPr/>
              <a:t>10</a:t>
            </a:fld>
            <a:endParaRPr lang="en-US" dirty="0"/>
          </a:p>
        </p:txBody>
      </p:sp>
      <p:sp>
        <p:nvSpPr>
          <p:cNvPr id="6" name="Footer Placeholder 5">
            <a:extLst>
              <a:ext uri="{FF2B5EF4-FFF2-40B4-BE49-F238E27FC236}">
                <a16:creationId xmlns:a16="http://schemas.microsoft.com/office/drawing/2014/main" id="{BFE82CC7-FAEE-4270-A787-6EE00F275656}"/>
              </a:ext>
            </a:extLst>
          </p:cNvPr>
          <p:cNvSpPr>
            <a:spLocks noGrp="1"/>
          </p:cNvSpPr>
          <p:nvPr>
            <p:ph type="ftr" sz="quarter" idx="11"/>
          </p:nvPr>
        </p:nvSpPr>
        <p:spPr/>
        <p:txBody>
          <a:bodyPr/>
          <a:lstStyle/>
          <a:p>
            <a:pPr algn="l"/>
            <a:r>
              <a:rPr lang="en-US" dirty="0"/>
              <a:t>Public Appointee Role and Governance Overview</a:t>
            </a:r>
          </a:p>
        </p:txBody>
      </p:sp>
    </p:spTree>
    <p:extLst>
      <p:ext uri="{BB962C8B-B14F-4D97-AF65-F5344CB8AC3E}">
        <p14:creationId xmlns:p14="http://schemas.microsoft.com/office/powerpoint/2010/main" val="1811040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FD753-F9C1-4026-ABB4-FE0D60BBCB0A}"/>
              </a:ext>
            </a:extLst>
          </p:cNvPr>
          <p:cNvSpPr>
            <a:spLocks noGrp="1"/>
          </p:cNvSpPr>
          <p:nvPr>
            <p:ph type="title"/>
          </p:nvPr>
        </p:nvSpPr>
        <p:spPr/>
        <p:txBody>
          <a:bodyPr/>
          <a:lstStyle/>
          <a:p>
            <a:r>
              <a:rPr lang="en-US" dirty="0"/>
              <a:t>Relationships Among Key Players</a:t>
            </a:r>
            <a:endParaRPr lang="en-CA" dirty="0"/>
          </a:p>
        </p:txBody>
      </p:sp>
      <p:sp>
        <p:nvSpPr>
          <p:cNvPr id="4" name="Text Placeholder 3">
            <a:extLst>
              <a:ext uri="{FF2B5EF4-FFF2-40B4-BE49-F238E27FC236}">
                <a16:creationId xmlns:a16="http://schemas.microsoft.com/office/drawing/2014/main" id="{DB9B2B01-0015-4917-BD7D-C7AA02A28ABE}"/>
              </a:ext>
            </a:extLst>
          </p:cNvPr>
          <p:cNvSpPr>
            <a:spLocks noGrp="1"/>
          </p:cNvSpPr>
          <p:nvPr>
            <p:ph type="body" idx="13"/>
          </p:nvPr>
        </p:nvSpPr>
        <p:spPr>
          <a:xfrm>
            <a:off x="407451" y="1046747"/>
            <a:ext cx="8456735" cy="376940"/>
          </a:xfrm>
        </p:spPr>
        <p:txBody>
          <a:bodyPr/>
          <a:lstStyle/>
          <a:p>
            <a:r>
              <a:rPr lang="en-CA" sz="1600" b="1" dirty="0">
                <a:solidFill>
                  <a:srgbClr val="047BC1"/>
                </a:solidFill>
              </a:rPr>
              <a:t>As a public appointee, you will connect with many stakeholders over the course of your work. </a:t>
            </a:r>
          </a:p>
        </p:txBody>
      </p:sp>
      <p:sp>
        <p:nvSpPr>
          <p:cNvPr id="3" name="Content Placeholder 2">
            <a:extLst>
              <a:ext uri="{FF2B5EF4-FFF2-40B4-BE49-F238E27FC236}">
                <a16:creationId xmlns:a16="http://schemas.microsoft.com/office/drawing/2014/main" id="{E966A1A3-FF7B-4AFD-AFA0-00CF04894B07}"/>
              </a:ext>
            </a:extLst>
          </p:cNvPr>
          <p:cNvSpPr>
            <a:spLocks noGrp="1"/>
          </p:cNvSpPr>
          <p:nvPr>
            <p:ph idx="1"/>
          </p:nvPr>
        </p:nvSpPr>
        <p:spPr>
          <a:xfrm>
            <a:off x="441565" y="1528023"/>
            <a:ext cx="8456734" cy="3905475"/>
          </a:xfrm>
        </p:spPr>
        <p:txBody>
          <a:bodyPr>
            <a:normAutofit/>
          </a:bodyPr>
          <a:lstStyle/>
          <a:p>
            <a:pPr>
              <a:lnSpc>
                <a:spcPct val="100000"/>
              </a:lnSpc>
            </a:pPr>
            <a:r>
              <a:rPr lang="en-CA" sz="1400" dirty="0"/>
              <a:t>This could include agency or other entity staff, other appointees, members of the public, ministry staff, other boards and agencies. These stakeholders are people with whom to develop and maintain collaborative professional relationships. It is important to understand the objectives for each of these relationships.</a:t>
            </a:r>
            <a:endParaRPr lang="en-CA" sz="1400" strike="sngStrike" dirty="0"/>
          </a:p>
        </p:txBody>
      </p:sp>
      <p:grpSp>
        <p:nvGrpSpPr>
          <p:cNvPr id="7" name="Group 6" descr="Appointee surrounded by stakeholders with whom appointee needs to develop and maintain relationships. Stakeholders include ministry staff, citizens, minister, agency staff, deputy minister, chair and/or board, agency CEO, responsible ministry, other agencies, other appointees, and other boards.">
            <a:extLst>
              <a:ext uri="{FF2B5EF4-FFF2-40B4-BE49-F238E27FC236}">
                <a16:creationId xmlns:a16="http://schemas.microsoft.com/office/drawing/2014/main" id="{384CC452-7761-413A-A23C-7E48C560700B}"/>
              </a:ext>
            </a:extLst>
          </p:cNvPr>
          <p:cNvGrpSpPr/>
          <p:nvPr/>
        </p:nvGrpSpPr>
        <p:grpSpPr>
          <a:xfrm>
            <a:off x="685858" y="2511122"/>
            <a:ext cx="7808579" cy="3732584"/>
            <a:chOff x="685858" y="2511122"/>
            <a:chExt cx="7808579" cy="3732584"/>
          </a:xfrm>
        </p:grpSpPr>
        <p:sp>
          <p:nvSpPr>
            <p:cNvPr id="16" name="Oval 15">
              <a:extLst>
                <a:ext uri="{FF2B5EF4-FFF2-40B4-BE49-F238E27FC236}">
                  <a16:creationId xmlns:a16="http://schemas.microsoft.com/office/drawing/2014/main" id="{860D5DCF-C898-4828-8AAB-500A0C6003A5}"/>
                </a:ext>
                <a:ext uri="{C183D7F6-B498-43B3-948B-1728B52AA6E4}">
                  <adec:decorative xmlns:adec="http://schemas.microsoft.com/office/drawing/2017/decorative" val="1"/>
                </a:ext>
              </a:extLst>
            </p:cNvPr>
            <p:cNvSpPr/>
            <p:nvPr/>
          </p:nvSpPr>
          <p:spPr>
            <a:xfrm>
              <a:off x="4038949" y="3847568"/>
              <a:ext cx="1807744" cy="1879905"/>
            </a:xfrm>
            <a:prstGeom prst="ellipse">
              <a:avLst/>
            </a:prstGeom>
            <a:noFill/>
            <a:ln>
              <a:solidFill>
                <a:srgbClr val="047A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grpSp>
          <p:nvGrpSpPr>
            <p:cNvPr id="21" name="Group 20">
              <a:extLst>
                <a:ext uri="{FF2B5EF4-FFF2-40B4-BE49-F238E27FC236}">
                  <a16:creationId xmlns:a16="http://schemas.microsoft.com/office/drawing/2014/main" id="{833AE008-FB54-4AA7-A0B1-6CA41D36CC2B}"/>
                </a:ext>
              </a:extLst>
            </p:cNvPr>
            <p:cNvGrpSpPr/>
            <p:nvPr/>
          </p:nvGrpSpPr>
          <p:grpSpPr>
            <a:xfrm>
              <a:off x="685858" y="3381418"/>
              <a:ext cx="1251284" cy="1167063"/>
              <a:chOff x="974558" y="3068053"/>
              <a:chExt cx="1251284" cy="1167063"/>
            </a:xfrm>
          </p:grpSpPr>
          <p:sp>
            <p:nvSpPr>
              <p:cNvPr id="12" name="Oval 11">
                <a:extLst>
                  <a:ext uri="{FF2B5EF4-FFF2-40B4-BE49-F238E27FC236}">
                    <a16:creationId xmlns:a16="http://schemas.microsoft.com/office/drawing/2014/main" id="{C48BE8F9-D8A5-4320-A2A8-AD073ACF2460}"/>
                  </a:ext>
                </a:extLst>
              </p:cNvPr>
              <p:cNvSpPr/>
              <p:nvPr/>
            </p:nvSpPr>
            <p:spPr>
              <a:xfrm>
                <a:off x="974558" y="3068053"/>
                <a:ext cx="1251284" cy="1167063"/>
              </a:xfrm>
              <a:prstGeom prst="ellipse">
                <a:avLst/>
              </a:prstGeom>
              <a:solidFill>
                <a:srgbClr val="04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
            <p:nvSpPr>
              <p:cNvPr id="13" name="TextBox 12">
                <a:extLst>
                  <a:ext uri="{FF2B5EF4-FFF2-40B4-BE49-F238E27FC236}">
                    <a16:creationId xmlns:a16="http://schemas.microsoft.com/office/drawing/2014/main" id="{8C6606B6-E4D9-4D98-B20F-17512B809EF2}"/>
                  </a:ext>
                </a:extLst>
              </p:cNvPr>
              <p:cNvSpPr txBox="1"/>
              <p:nvPr/>
            </p:nvSpPr>
            <p:spPr>
              <a:xfrm>
                <a:off x="1094874" y="3453064"/>
                <a:ext cx="974558" cy="307777"/>
              </a:xfrm>
              <a:prstGeom prst="rect">
                <a:avLst/>
              </a:prstGeom>
              <a:noFill/>
              <a:ln>
                <a:noFill/>
              </a:ln>
            </p:spPr>
            <p:txBody>
              <a:bodyPr wrap="square" rtlCol="0">
                <a:spAutoFit/>
              </a:bodyPr>
              <a:lstStyle/>
              <a:p>
                <a:pPr algn="ctr"/>
                <a:r>
                  <a:rPr lang="en-US" sz="1400" b="1" dirty="0">
                    <a:solidFill>
                      <a:schemeClr val="bg1"/>
                    </a:solidFill>
                  </a:rPr>
                  <a:t>Citizens</a:t>
                </a:r>
                <a:endParaRPr lang="en-CA" sz="1400" b="1" dirty="0">
                  <a:solidFill>
                    <a:schemeClr val="bg1"/>
                  </a:solidFill>
                </a:endParaRPr>
              </a:p>
            </p:txBody>
          </p:sp>
        </p:grpSp>
        <p:grpSp>
          <p:nvGrpSpPr>
            <p:cNvPr id="22" name="Group 21">
              <a:extLst>
                <a:ext uri="{FF2B5EF4-FFF2-40B4-BE49-F238E27FC236}">
                  <a16:creationId xmlns:a16="http://schemas.microsoft.com/office/drawing/2014/main" id="{7FA1AF99-FC42-4574-B86B-2F40F1AB65A4}"/>
                </a:ext>
              </a:extLst>
            </p:cNvPr>
            <p:cNvGrpSpPr/>
            <p:nvPr/>
          </p:nvGrpSpPr>
          <p:grpSpPr>
            <a:xfrm>
              <a:off x="1491411" y="4444025"/>
              <a:ext cx="1251284" cy="1167063"/>
              <a:chOff x="1600200" y="4974389"/>
              <a:chExt cx="1251284" cy="1167063"/>
            </a:xfrm>
          </p:grpSpPr>
          <p:sp>
            <p:nvSpPr>
              <p:cNvPr id="14" name="Oval 13">
                <a:extLst>
                  <a:ext uri="{FF2B5EF4-FFF2-40B4-BE49-F238E27FC236}">
                    <a16:creationId xmlns:a16="http://schemas.microsoft.com/office/drawing/2014/main" id="{539501B7-3AD6-401C-9139-0D08D8EE96AF}"/>
                  </a:ext>
                </a:extLst>
              </p:cNvPr>
              <p:cNvSpPr/>
              <p:nvPr/>
            </p:nvSpPr>
            <p:spPr>
              <a:xfrm>
                <a:off x="1600200" y="4974389"/>
                <a:ext cx="1251284" cy="1167063"/>
              </a:xfrm>
              <a:prstGeom prst="ellipse">
                <a:avLst/>
              </a:prstGeom>
              <a:solidFill>
                <a:srgbClr val="04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
            <p:nvSpPr>
              <p:cNvPr id="15" name="TextBox 14">
                <a:extLst>
                  <a:ext uri="{FF2B5EF4-FFF2-40B4-BE49-F238E27FC236}">
                    <a16:creationId xmlns:a16="http://schemas.microsoft.com/office/drawing/2014/main" id="{33DD01A8-BA54-4783-BF07-D6121FB75292}"/>
                  </a:ext>
                </a:extLst>
              </p:cNvPr>
              <p:cNvSpPr txBox="1"/>
              <p:nvPr/>
            </p:nvSpPr>
            <p:spPr>
              <a:xfrm>
                <a:off x="1672392" y="5371432"/>
                <a:ext cx="1094874" cy="307777"/>
              </a:xfrm>
              <a:prstGeom prst="rect">
                <a:avLst/>
              </a:prstGeom>
              <a:noFill/>
              <a:ln>
                <a:noFill/>
              </a:ln>
            </p:spPr>
            <p:txBody>
              <a:bodyPr wrap="square" rtlCol="0">
                <a:spAutoFit/>
              </a:bodyPr>
              <a:lstStyle/>
              <a:p>
                <a:pPr algn="ctr"/>
                <a:r>
                  <a:rPr lang="en-US" sz="1400" b="1" dirty="0">
                    <a:solidFill>
                      <a:schemeClr val="bg1"/>
                    </a:solidFill>
                  </a:rPr>
                  <a:t>Minister</a:t>
                </a:r>
                <a:endParaRPr lang="en-CA" sz="1400" b="1" dirty="0">
                  <a:solidFill>
                    <a:schemeClr val="bg1"/>
                  </a:solidFill>
                </a:endParaRPr>
              </a:p>
            </p:txBody>
          </p:sp>
        </p:grpSp>
        <p:grpSp>
          <p:nvGrpSpPr>
            <p:cNvPr id="20" name="Group 19">
              <a:extLst>
                <a:ext uri="{FF2B5EF4-FFF2-40B4-BE49-F238E27FC236}">
                  <a16:creationId xmlns:a16="http://schemas.microsoft.com/office/drawing/2014/main" id="{AB2C576A-648D-4769-87BC-6B95AA231BBE}"/>
                </a:ext>
              </a:extLst>
            </p:cNvPr>
            <p:cNvGrpSpPr/>
            <p:nvPr/>
          </p:nvGrpSpPr>
          <p:grpSpPr>
            <a:xfrm>
              <a:off x="5839643" y="4962557"/>
              <a:ext cx="1251284" cy="1167063"/>
              <a:chOff x="5380094" y="5218302"/>
              <a:chExt cx="1251284" cy="1167063"/>
            </a:xfrm>
          </p:grpSpPr>
          <p:sp>
            <p:nvSpPr>
              <p:cNvPr id="18" name="Oval 17">
                <a:extLst>
                  <a:ext uri="{FF2B5EF4-FFF2-40B4-BE49-F238E27FC236}">
                    <a16:creationId xmlns:a16="http://schemas.microsoft.com/office/drawing/2014/main" id="{2CB0BC03-2D53-4EB3-AF53-B50EF81C8BF9}"/>
                  </a:ext>
                </a:extLst>
              </p:cNvPr>
              <p:cNvSpPr/>
              <p:nvPr/>
            </p:nvSpPr>
            <p:spPr>
              <a:xfrm>
                <a:off x="5380094" y="5218302"/>
                <a:ext cx="1251284" cy="1167063"/>
              </a:xfrm>
              <a:prstGeom prst="ellipse">
                <a:avLst/>
              </a:prstGeom>
              <a:solidFill>
                <a:srgbClr val="04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
            <p:nvSpPr>
              <p:cNvPr id="19" name="TextBox 18">
                <a:extLst>
                  <a:ext uri="{FF2B5EF4-FFF2-40B4-BE49-F238E27FC236}">
                    <a16:creationId xmlns:a16="http://schemas.microsoft.com/office/drawing/2014/main" id="{94F27DF6-A98C-4C50-AA95-11B9FB0AA553}"/>
                  </a:ext>
                </a:extLst>
              </p:cNvPr>
              <p:cNvSpPr txBox="1"/>
              <p:nvPr/>
            </p:nvSpPr>
            <p:spPr>
              <a:xfrm>
                <a:off x="5452286" y="5410806"/>
                <a:ext cx="1094874" cy="738664"/>
              </a:xfrm>
              <a:prstGeom prst="rect">
                <a:avLst/>
              </a:prstGeom>
              <a:noFill/>
              <a:ln>
                <a:noFill/>
              </a:ln>
            </p:spPr>
            <p:txBody>
              <a:bodyPr wrap="square" rtlCol="0">
                <a:spAutoFit/>
              </a:bodyPr>
              <a:lstStyle/>
              <a:p>
                <a:pPr algn="ctr"/>
                <a:r>
                  <a:rPr lang="en-US" sz="1400" b="1" dirty="0">
                    <a:solidFill>
                      <a:schemeClr val="bg1"/>
                    </a:solidFill>
                  </a:rPr>
                  <a:t>Chair and/or Board</a:t>
                </a:r>
                <a:endParaRPr lang="en-CA" sz="1400" b="1" dirty="0">
                  <a:solidFill>
                    <a:schemeClr val="bg1"/>
                  </a:solidFill>
                </a:endParaRPr>
              </a:p>
            </p:txBody>
          </p:sp>
        </p:grpSp>
        <p:grpSp>
          <p:nvGrpSpPr>
            <p:cNvPr id="23" name="Group 22">
              <a:extLst>
                <a:ext uri="{FF2B5EF4-FFF2-40B4-BE49-F238E27FC236}">
                  <a16:creationId xmlns:a16="http://schemas.microsoft.com/office/drawing/2014/main" id="{A339DB8B-1A27-418F-8585-8E83B23EE990}"/>
                </a:ext>
              </a:extLst>
            </p:cNvPr>
            <p:cNvGrpSpPr/>
            <p:nvPr/>
          </p:nvGrpSpPr>
          <p:grpSpPr>
            <a:xfrm>
              <a:off x="4924469" y="2680505"/>
              <a:ext cx="1251284" cy="1167063"/>
              <a:chOff x="5380094" y="5218302"/>
              <a:chExt cx="1251284" cy="1167063"/>
            </a:xfrm>
          </p:grpSpPr>
          <p:sp>
            <p:nvSpPr>
              <p:cNvPr id="24" name="Oval 23">
                <a:extLst>
                  <a:ext uri="{FF2B5EF4-FFF2-40B4-BE49-F238E27FC236}">
                    <a16:creationId xmlns:a16="http://schemas.microsoft.com/office/drawing/2014/main" id="{3864CAE2-369C-4776-B54C-DD35AAACF1CB}"/>
                  </a:ext>
                </a:extLst>
              </p:cNvPr>
              <p:cNvSpPr/>
              <p:nvPr/>
            </p:nvSpPr>
            <p:spPr>
              <a:xfrm>
                <a:off x="5380094" y="5218302"/>
                <a:ext cx="1251284" cy="1167063"/>
              </a:xfrm>
              <a:prstGeom prst="ellipse">
                <a:avLst/>
              </a:prstGeom>
              <a:solidFill>
                <a:srgbClr val="04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
            <p:nvSpPr>
              <p:cNvPr id="25" name="TextBox 24">
                <a:extLst>
                  <a:ext uri="{FF2B5EF4-FFF2-40B4-BE49-F238E27FC236}">
                    <a16:creationId xmlns:a16="http://schemas.microsoft.com/office/drawing/2014/main" id="{0C045681-A5AE-4C72-9C3F-32CCE81D0EAA}"/>
                  </a:ext>
                </a:extLst>
              </p:cNvPr>
              <p:cNvSpPr txBox="1"/>
              <p:nvPr/>
            </p:nvSpPr>
            <p:spPr>
              <a:xfrm>
                <a:off x="5464318" y="5495025"/>
                <a:ext cx="1094874" cy="523220"/>
              </a:xfrm>
              <a:prstGeom prst="rect">
                <a:avLst/>
              </a:prstGeom>
              <a:noFill/>
              <a:ln>
                <a:noFill/>
              </a:ln>
            </p:spPr>
            <p:txBody>
              <a:bodyPr wrap="square" rtlCol="0">
                <a:spAutoFit/>
              </a:bodyPr>
              <a:lstStyle/>
              <a:p>
                <a:pPr algn="ctr"/>
                <a:r>
                  <a:rPr lang="en-US" sz="1400" b="1" dirty="0">
                    <a:solidFill>
                      <a:schemeClr val="bg1"/>
                    </a:solidFill>
                  </a:rPr>
                  <a:t>Other Agencies</a:t>
                </a:r>
                <a:endParaRPr lang="en-CA" sz="1400" b="1" dirty="0">
                  <a:solidFill>
                    <a:schemeClr val="bg1"/>
                  </a:solidFill>
                </a:endParaRPr>
              </a:p>
            </p:txBody>
          </p:sp>
        </p:grpSp>
        <p:grpSp>
          <p:nvGrpSpPr>
            <p:cNvPr id="26" name="Group 25">
              <a:extLst>
                <a:ext uri="{FF2B5EF4-FFF2-40B4-BE49-F238E27FC236}">
                  <a16:creationId xmlns:a16="http://schemas.microsoft.com/office/drawing/2014/main" id="{82E7CD03-1A4C-4389-9BDE-0B81E81C5862}"/>
                </a:ext>
              </a:extLst>
            </p:cNvPr>
            <p:cNvGrpSpPr/>
            <p:nvPr/>
          </p:nvGrpSpPr>
          <p:grpSpPr>
            <a:xfrm>
              <a:off x="6602861" y="2511122"/>
              <a:ext cx="1251284" cy="1167063"/>
              <a:chOff x="5380094" y="5218302"/>
              <a:chExt cx="1251284" cy="1167063"/>
            </a:xfrm>
          </p:grpSpPr>
          <p:sp>
            <p:nvSpPr>
              <p:cNvPr id="27" name="Oval 26">
                <a:extLst>
                  <a:ext uri="{FF2B5EF4-FFF2-40B4-BE49-F238E27FC236}">
                    <a16:creationId xmlns:a16="http://schemas.microsoft.com/office/drawing/2014/main" id="{2691EF00-81E2-426D-AC4F-8616EFA22E06}"/>
                  </a:ext>
                </a:extLst>
              </p:cNvPr>
              <p:cNvSpPr/>
              <p:nvPr/>
            </p:nvSpPr>
            <p:spPr>
              <a:xfrm>
                <a:off x="5380094" y="5218302"/>
                <a:ext cx="1251284" cy="1167063"/>
              </a:xfrm>
              <a:prstGeom prst="ellipse">
                <a:avLst/>
              </a:prstGeom>
              <a:solidFill>
                <a:srgbClr val="04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
            <p:nvSpPr>
              <p:cNvPr id="28" name="TextBox 27">
                <a:extLst>
                  <a:ext uri="{FF2B5EF4-FFF2-40B4-BE49-F238E27FC236}">
                    <a16:creationId xmlns:a16="http://schemas.microsoft.com/office/drawing/2014/main" id="{CC86CF76-A7B9-44C0-8732-167E095449AD}"/>
                  </a:ext>
                </a:extLst>
              </p:cNvPr>
              <p:cNvSpPr txBox="1"/>
              <p:nvPr/>
            </p:nvSpPr>
            <p:spPr>
              <a:xfrm>
                <a:off x="5464318" y="5495025"/>
                <a:ext cx="1094874" cy="523220"/>
              </a:xfrm>
              <a:prstGeom prst="rect">
                <a:avLst/>
              </a:prstGeom>
              <a:noFill/>
              <a:ln>
                <a:noFill/>
              </a:ln>
            </p:spPr>
            <p:txBody>
              <a:bodyPr wrap="square" rtlCol="0">
                <a:spAutoFit/>
              </a:bodyPr>
              <a:lstStyle/>
              <a:p>
                <a:pPr algn="ctr"/>
                <a:r>
                  <a:rPr lang="en-US" sz="1400" b="1" dirty="0">
                    <a:solidFill>
                      <a:schemeClr val="bg1"/>
                    </a:solidFill>
                  </a:rPr>
                  <a:t>Other Boards</a:t>
                </a:r>
                <a:endParaRPr lang="en-CA" sz="1400" b="1" dirty="0">
                  <a:solidFill>
                    <a:schemeClr val="bg1"/>
                  </a:solidFill>
                </a:endParaRPr>
              </a:p>
            </p:txBody>
          </p:sp>
        </p:grpSp>
        <p:grpSp>
          <p:nvGrpSpPr>
            <p:cNvPr id="32" name="Group 31">
              <a:extLst>
                <a:ext uri="{FF2B5EF4-FFF2-40B4-BE49-F238E27FC236}">
                  <a16:creationId xmlns:a16="http://schemas.microsoft.com/office/drawing/2014/main" id="{AB8DE8F2-B7DF-4175-85C0-7E590D888FD7}"/>
                </a:ext>
              </a:extLst>
            </p:cNvPr>
            <p:cNvGrpSpPr/>
            <p:nvPr/>
          </p:nvGrpSpPr>
          <p:grpSpPr>
            <a:xfrm>
              <a:off x="5871549" y="3630742"/>
              <a:ext cx="1251284" cy="1167063"/>
              <a:chOff x="974558" y="3068053"/>
              <a:chExt cx="1251284" cy="1167063"/>
            </a:xfrm>
          </p:grpSpPr>
          <p:sp>
            <p:nvSpPr>
              <p:cNvPr id="33" name="Oval 32">
                <a:extLst>
                  <a:ext uri="{FF2B5EF4-FFF2-40B4-BE49-F238E27FC236}">
                    <a16:creationId xmlns:a16="http://schemas.microsoft.com/office/drawing/2014/main" id="{0BBAB926-98DE-497B-BA5A-C6D59508E58A}"/>
                  </a:ext>
                </a:extLst>
              </p:cNvPr>
              <p:cNvSpPr/>
              <p:nvPr/>
            </p:nvSpPr>
            <p:spPr>
              <a:xfrm>
                <a:off x="974558" y="3068053"/>
                <a:ext cx="1251284" cy="1167063"/>
              </a:xfrm>
              <a:prstGeom prst="ellipse">
                <a:avLst/>
              </a:prstGeom>
              <a:solidFill>
                <a:srgbClr val="04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
            <p:nvSpPr>
              <p:cNvPr id="34" name="TextBox 33">
                <a:extLst>
                  <a:ext uri="{FF2B5EF4-FFF2-40B4-BE49-F238E27FC236}">
                    <a16:creationId xmlns:a16="http://schemas.microsoft.com/office/drawing/2014/main" id="{127EF190-4F8B-4D5B-A510-C25C608A8B5E}"/>
                  </a:ext>
                </a:extLst>
              </p:cNvPr>
              <p:cNvSpPr txBox="1"/>
              <p:nvPr/>
            </p:nvSpPr>
            <p:spPr>
              <a:xfrm>
                <a:off x="987582" y="3368622"/>
                <a:ext cx="1238260" cy="523220"/>
              </a:xfrm>
              <a:prstGeom prst="rect">
                <a:avLst/>
              </a:prstGeom>
              <a:noFill/>
              <a:ln>
                <a:noFill/>
              </a:ln>
            </p:spPr>
            <p:txBody>
              <a:bodyPr wrap="square" rtlCol="0">
                <a:spAutoFit/>
              </a:bodyPr>
              <a:lstStyle/>
              <a:p>
                <a:pPr algn="ctr"/>
                <a:r>
                  <a:rPr lang="en-US" sz="1400" b="1" dirty="0">
                    <a:solidFill>
                      <a:schemeClr val="bg1"/>
                    </a:solidFill>
                  </a:rPr>
                  <a:t>Responsible Ministry</a:t>
                </a:r>
                <a:endParaRPr lang="en-CA" sz="1400" b="1" dirty="0">
                  <a:solidFill>
                    <a:schemeClr val="bg1"/>
                  </a:solidFill>
                </a:endParaRPr>
              </a:p>
            </p:txBody>
          </p:sp>
        </p:grpSp>
        <p:grpSp>
          <p:nvGrpSpPr>
            <p:cNvPr id="35" name="Group 34">
              <a:extLst>
                <a:ext uri="{FF2B5EF4-FFF2-40B4-BE49-F238E27FC236}">
                  <a16:creationId xmlns:a16="http://schemas.microsoft.com/office/drawing/2014/main" id="{8DFB0500-2E2F-4FD8-AC7F-010384F4D840}"/>
                </a:ext>
              </a:extLst>
            </p:cNvPr>
            <p:cNvGrpSpPr/>
            <p:nvPr/>
          </p:nvGrpSpPr>
          <p:grpSpPr>
            <a:xfrm>
              <a:off x="3523708" y="2748736"/>
              <a:ext cx="1263316" cy="1167063"/>
              <a:chOff x="974558" y="3068053"/>
              <a:chExt cx="1263316" cy="1167063"/>
            </a:xfrm>
          </p:grpSpPr>
          <p:sp>
            <p:nvSpPr>
              <p:cNvPr id="36" name="Oval 35">
                <a:extLst>
                  <a:ext uri="{FF2B5EF4-FFF2-40B4-BE49-F238E27FC236}">
                    <a16:creationId xmlns:a16="http://schemas.microsoft.com/office/drawing/2014/main" id="{DD3F9D36-6DFC-4753-90A0-F4EFD7828363}"/>
                  </a:ext>
                </a:extLst>
              </p:cNvPr>
              <p:cNvSpPr/>
              <p:nvPr/>
            </p:nvSpPr>
            <p:spPr>
              <a:xfrm>
                <a:off x="974558" y="3068053"/>
                <a:ext cx="1251284" cy="1167063"/>
              </a:xfrm>
              <a:prstGeom prst="ellipse">
                <a:avLst/>
              </a:prstGeom>
              <a:solidFill>
                <a:srgbClr val="04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
            <p:nvSpPr>
              <p:cNvPr id="37" name="TextBox 36">
                <a:extLst>
                  <a:ext uri="{FF2B5EF4-FFF2-40B4-BE49-F238E27FC236}">
                    <a16:creationId xmlns:a16="http://schemas.microsoft.com/office/drawing/2014/main" id="{E40B0F03-BCA5-4452-859C-F0A16BA58344}"/>
                  </a:ext>
                </a:extLst>
              </p:cNvPr>
              <p:cNvSpPr txBox="1"/>
              <p:nvPr/>
            </p:nvSpPr>
            <p:spPr>
              <a:xfrm>
                <a:off x="999614" y="3332526"/>
                <a:ext cx="1238260" cy="523220"/>
              </a:xfrm>
              <a:prstGeom prst="rect">
                <a:avLst/>
              </a:prstGeom>
              <a:noFill/>
              <a:ln>
                <a:noFill/>
              </a:ln>
            </p:spPr>
            <p:txBody>
              <a:bodyPr wrap="square" rtlCol="0">
                <a:spAutoFit/>
              </a:bodyPr>
              <a:lstStyle/>
              <a:p>
                <a:pPr algn="ctr"/>
                <a:r>
                  <a:rPr lang="en-US" sz="1400" b="1" dirty="0">
                    <a:solidFill>
                      <a:schemeClr val="bg1"/>
                    </a:solidFill>
                  </a:rPr>
                  <a:t>Other Appointees</a:t>
                </a:r>
                <a:endParaRPr lang="en-CA" sz="1400" b="1" dirty="0">
                  <a:solidFill>
                    <a:schemeClr val="bg1"/>
                  </a:solidFill>
                </a:endParaRPr>
              </a:p>
            </p:txBody>
          </p:sp>
        </p:grpSp>
        <p:grpSp>
          <p:nvGrpSpPr>
            <p:cNvPr id="39" name="Group 38">
              <a:extLst>
                <a:ext uri="{FF2B5EF4-FFF2-40B4-BE49-F238E27FC236}">
                  <a16:creationId xmlns:a16="http://schemas.microsoft.com/office/drawing/2014/main" id="{6CDC1970-4052-40C4-8AC0-83203B0A3931}"/>
                </a:ext>
              </a:extLst>
            </p:cNvPr>
            <p:cNvGrpSpPr/>
            <p:nvPr/>
          </p:nvGrpSpPr>
          <p:grpSpPr>
            <a:xfrm>
              <a:off x="1909665" y="2779037"/>
              <a:ext cx="1251284" cy="1167063"/>
              <a:chOff x="974558" y="3068053"/>
              <a:chExt cx="1251284" cy="1167063"/>
            </a:xfrm>
          </p:grpSpPr>
          <p:sp>
            <p:nvSpPr>
              <p:cNvPr id="40" name="Oval 39">
                <a:extLst>
                  <a:ext uri="{FF2B5EF4-FFF2-40B4-BE49-F238E27FC236}">
                    <a16:creationId xmlns:a16="http://schemas.microsoft.com/office/drawing/2014/main" id="{4D2168E3-D037-4988-B89F-B4208423446F}"/>
                  </a:ext>
                </a:extLst>
              </p:cNvPr>
              <p:cNvSpPr/>
              <p:nvPr/>
            </p:nvSpPr>
            <p:spPr>
              <a:xfrm>
                <a:off x="974558" y="3068053"/>
                <a:ext cx="1251284" cy="1167063"/>
              </a:xfrm>
              <a:prstGeom prst="ellipse">
                <a:avLst/>
              </a:prstGeom>
              <a:solidFill>
                <a:srgbClr val="04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
            <p:nvSpPr>
              <p:cNvPr id="41" name="TextBox 40">
                <a:extLst>
                  <a:ext uri="{FF2B5EF4-FFF2-40B4-BE49-F238E27FC236}">
                    <a16:creationId xmlns:a16="http://schemas.microsoft.com/office/drawing/2014/main" id="{FF3D78B7-8281-45B3-8051-FC2D368A0659}"/>
                  </a:ext>
                </a:extLst>
              </p:cNvPr>
              <p:cNvSpPr txBox="1"/>
              <p:nvPr/>
            </p:nvSpPr>
            <p:spPr>
              <a:xfrm>
                <a:off x="987582" y="3472319"/>
                <a:ext cx="1238260" cy="307777"/>
              </a:xfrm>
              <a:prstGeom prst="rect">
                <a:avLst/>
              </a:prstGeom>
              <a:noFill/>
              <a:ln>
                <a:noFill/>
              </a:ln>
            </p:spPr>
            <p:txBody>
              <a:bodyPr wrap="square" rtlCol="0">
                <a:spAutoFit/>
              </a:bodyPr>
              <a:lstStyle/>
              <a:p>
                <a:pPr algn="ctr"/>
                <a:r>
                  <a:rPr lang="en-US" sz="1400" b="1" dirty="0">
                    <a:solidFill>
                      <a:schemeClr val="bg1"/>
                    </a:solidFill>
                  </a:rPr>
                  <a:t>Ministry Staff</a:t>
                </a:r>
                <a:endParaRPr lang="en-CA" sz="1400" b="1" dirty="0">
                  <a:solidFill>
                    <a:schemeClr val="bg1"/>
                  </a:solidFill>
                </a:endParaRPr>
              </a:p>
            </p:txBody>
          </p:sp>
        </p:grpSp>
        <p:grpSp>
          <p:nvGrpSpPr>
            <p:cNvPr id="42" name="Group 41">
              <a:extLst>
                <a:ext uri="{FF2B5EF4-FFF2-40B4-BE49-F238E27FC236}">
                  <a16:creationId xmlns:a16="http://schemas.microsoft.com/office/drawing/2014/main" id="{9F204A3D-303E-433D-AFDD-84EC5015B5A2}"/>
                </a:ext>
              </a:extLst>
            </p:cNvPr>
            <p:cNvGrpSpPr/>
            <p:nvPr/>
          </p:nvGrpSpPr>
          <p:grpSpPr>
            <a:xfrm>
              <a:off x="2760340" y="3836172"/>
              <a:ext cx="1251284" cy="1167063"/>
              <a:chOff x="974558" y="3068053"/>
              <a:chExt cx="1251284" cy="1167063"/>
            </a:xfrm>
          </p:grpSpPr>
          <p:sp>
            <p:nvSpPr>
              <p:cNvPr id="43" name="Oval 42">
                <a:extLst>
                  <a:ext uri="{FF2B5EF4-FFF2-40B4-BE49-F238E27FC236}">
                    <a16:creationId xmlns:a16="http://schemas.microsoft.com/office/drawing/2014/main" id="{14638F3A-F9D8-48D8-B024-3EB5D324F991}"/>
                  </a:ext>
                </a:extLst>
              </p:cNvPr>
              <p:cNvSpPr/>
              <p:nvPr/>
            </p:nvSpPr>
            <p:spPr>
              <a:xfrm>
                <a:off x="974558" y="3068053"/>
                <a:ext cx="1251284" cy="1167063"/>
              </a:xfrm>
              <a:prstGeom prst="ellipse">
                <a:avLst/>
              </a:prstGeom>
              <a:solidFill>
                <a:srgbClr val="04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
            <p:nvSpPr>
              <p:cNvPr id="44" name="TextBox 43">
                <a:extLst>
                  <a:ext uri="{FF2B5EF4-FFF2-40B4-BE49-F238E27FC236}">
                    <a16:creationId xmlns:a16="http://schemas.microsoft.com/office/drawing/2014/main" id="{FFD765C3-BE69-44DF-9D21-989F04846D3B}"/>
                  </a:ext>
                </a:extLst>
              </p:cNvPr>
              <p:cNvSpPr txBox="1"/>
              <p:nvPr/>
            </p:nvSpPr>
            <p:spPr>
              <a:xfrm>
                <a:off x="987582" y="3452846"/>
                <a:ext cx="1238260" cy="523220"/>
              </a:xfrm>
              <a:prstGeom prst="rect">
                <a:avLst/>
              </a:prstGeom>
              <a:noFill/>
              <a:ln>
                <a:noFill/>
              </a:ln>
            </p:spPr>
            <p:txBody>
              <a:bodyPr wrap="square" rtlCol="0">
                <a:spAutoFit/>
              </a:bodyPr>
              <a:lstStyle/>
              <a:p>
                <a:pPr algn="ctr"/>
                <a:r>
                  <a:rPr lang="en-US" sz="1400" b="1" dirty="0">
                    <a:solidFill>
                      <a:schemeClr val="bg1"/>
                    </a:solidFill>
                  </a:rPr>
                  <a:t>Other entity / Agency Staff</a:t>
                </a:r>
                <a:endParaRPr lang="en-CA" sz="1400" b="1" dirty="0">
                  <a:solidFill>
                    <a:schemeClr val="bg1"/>
                  </a:solidFill>
                </a:endParaRPr>
              </a:p>
            </p:txBody>
          </p:sp>
        </p:grpSp>
        <p:grpSp>
          <p:nvGrpSpPr>
            <p:cNvPr id="45" name="Group 44">
              <a:extLst>
                <a:ext uri="{FF2B5EF4-FFF2-40B4-BE49-F238E27FC236}">
                  <a16:creationId xmlns:a16="http://schemas.microsoft.com/office/drawing/2014/main" id="{3CBCAEAC-AF4B-4280-A1F4-FF74AC8594F6}"/>
                </a:ext>
              </a:extLst>
            </p:cNvPr>
            <p:cNvGrpSpPr/>
            <p:nvPr/>
          </p:nvGrpSpPr>
          <p:grpSpPr>
            <a:xfrm>
              <a:off x="7243153" y="4344821"/>
              <a:ext cx="1251284" cy="1167063"/>
              <a:chOff x="974558" y="3068053"/>
              <a:chExt cx="1251284" cy="1167063"/>
            </a:xfrm>
          </p:grpSpPr>
          <p:sp>
            <p:nvSpPr>
              <p:cNvPr id="46" name="Oval 45">
                <a:extLst>
                  <a:ext uri="{FF2B5EF4-FFF2-40B4-BE49-F238E27FC236}">
                    <a16:creationId xmlns:a16="http://schemas.microsoft.com/office/drawing/2014/main" id="{BA805D92-D474-401C-88B4-DFDEFC326321}"/>
                  </a:ext>
                </a:extLst>
              </p:cNvPr>
              <p:cNvSpPr/>
              <p:nvPr/>
            </p:nvSpPr>
            <p:spPr>
              <a:xfrm>
                <a:off x="974558" y="3068053"/>
                <a:ext cx="1251284" cy="1167063"/>
              </a:xfrm>
              <a:prstGeom prst="ellipse">
                <a:avLst/>
              </a:prstGeom>
              <a:solidFill>
                <a:srgbClr val="04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
            <p:nvSpPr>
              <p:cNvPr id="47" name="TextBox 46">
                <a:extLst>
                  <a:ext uri="{FF2B5EF4-FFF2-40B4-BE49-F238E27FC236}">
                    <a16:creationId xmlns:a16="http://schemas.microsoft.com/office/drawing/2014/main" id="{6631EE59-2DBF-47AD-83CA-5DD0B308EFB3}"/>
                  </a:ext>
                </a:extLst>
              </p:cNvPr>
              <p:cNvSpPr txBox="1"/>
              <p:nvPr/>
            </p:nvSpPr>
            <p:spPr>
              <a:xfrm>
                <a:off x="987582" y="3452846"/>
                <a:ext cx="1238260" cy="307777"/>
              </a:xfrm>
              <a:prstGeom prst="rect">
                <a:avLst/>
              </a:prstGeom>
              <a:noFill/>
              <a:ln>
                <a:noFill/>
              </a:ln>
            </p:spPr>
            <p:txBody>
              <a:bodyPr wrap="square" rtlCol="0">
                <a:spAutoFit/>
              </a:bodyPr>
              <a:lstStyle/>
              <a:p>
                <a:pPr algn="ctr"/>
                <a:r>
                  <a:rPr lang="en-US" sz="1400" b="1" dirty="0">
                    <a:solidFill>
                      <a:schemeClr val="bg1"/>
                    </a:solidFill>
                  </a:rPr>
                  <a:t>Agency CEO</a:t>
                </a:r>
                <a:endParaRPr lang="en-CA" sz="1400" b="1" dirty="0">
                  <a:solidFill>
                    <a:schemeClr val="bg1"/>
                  </a:solidFill>
                </a:endParaRPr>
              </a:p>
            </p:txBody>
          </p:sp>
        </p:grpSp>
        <p:grpSp>
          <p:nvGrpSpPr>
            <p:cNvPr id="48" name="Group 47">
              <a:extLst>
                <a:ext uri="{FF2B5EF4-FFF2-40B4-BE49-F238E27FC236}">
                  <a16:creationId xmlns:a16="http://schemas.microsoft.com/office/drawing/2014/main" id="{CD967F87-0581-466B-9D75-21D495D8FC65}"/>
                </a:ext>
              </a:extLst>
            </p:cNvPr>
            <p:cNvGrpSpPr/>
            <p:nvPr/>
          </p:nvGrpSpPr>
          <p:grpSpPr>
            <a:xfrm>
              <a:off x="2965195" y="5076643"/>
              <a:ext cx="1251284" cy="1167063"/>
              <a:chOff x="1600200" y="4974389"/>
              <a:chExt cx="1251284" cy="1167063"/>
            </a:xfrm>
          </p:grpSpPr>
          <p:sp>
            <p:nvSpPr>
              <p:cNvPr id="49" name="Oval 48">
                <a:extLst>
                  <a:ext uri="{FF2B5EF4-FFF2-40B4-BE49-F238E27FC236}">
                    <a16:creationId xmlns:a16="http://schemas.microsoft.com/office/drawing/2014/main" id="{B666965C-A557-4746-B2D5-E9F101C7AC27}"/>
                  </a:ext>
                </a:extLst>
              </p:cNvPr>
              <p:cNvSpPr/>
              <p:nvPr/>
            </p:nvSpPr>
            <p:spPr>
              <a:xfrm>
                <a:off x="1600200" y="4974389"/>
                <a:ext cx="1251284" cy="1167063"/>
              </a:xfrm>
              <a:prstGeom prst="ellipse">
                <a:avLst/>
              </a:prstGeom>
              <a:solidFill>
                <a:srgbClr val="04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
            <p:nvSpPr>
              <p:cNvPr id="50" name="TextBox 49">
                <a:extLst>
                  <a:ext uri="{FF2B5EF4-FFF2-40B4-BE49-F238E27FC236}">
                    <a16:creationId xmlns:a16="http://schemas.microsoft.com/office/drawing/2014/main" id="{C1BC4C93-28B5-4C37-93AE-409DD8F66DB7}"/>
                  </a:ext>
                </a:extLst>
              </p:cNvPr>
              <p:cNvSpPr txBox="1"/>
              <p:nvPr/>
            </p:nvSpPr>
            <p:spPr>
              <a:xfrm>
                <a:off x="1672392" y="5263144"/>
                <a:ext cx="1094874" cy="523220"/>
              </a:xfrm>
              <a:prstGeom prst="rect">
                <a:avLst/>
              </a:prstGeom>
              <a:noFill/>
              <a:ln>
                <a:noFill/>
              </a:ln>
            </p:spPr>
            <p:txBody>
              <a:bodyPr wrap="square" rtlCol="0">
                <a:spAutoFit/>
              </a:bodyPr>
              <a:lstStyle/>
              <a:p>
                <a:pPr algn="ctr"/>
                <a:r>
                  <a:rPr lang="en-US" sz="1400" b="1" dirty="0">
                    <a:solidFill>
                      <a:schemeClr val="bg1"/>
                    </a:solidFill>
                  </a:rPr>
                  <a:t>Deputy Minister</a:t>
                </a:r>
                <a:endParaRPr lang="en-CA" sz="1400" b="1" dirty="0">
                  <a:solidFill>
                    <a:schemeClr val="bg1"/>
                  </a:solidFill>
                </a:endParaRPr>
              </a:p>
            </p:txBody>
          </p:sp>
        </p:grpSp>
        <p:pic>
          <p:nvPicPr>
            <p:cNvPr id="8" name="Picture 7">
              <a:extLst>
                <a:ext uri="{FF2B5EF4-FFF2-40B4-BE49-F238E27FC236}">
                  <a16:creationId xmlns:a16="http://schemas.microsoft.com/office/drawing/2014/main" id="{399014CD-4335-4537-B321-31FF3D2029F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021967" y="3624207"/>
              <a:ext cx="4124333" cy="2319938"/>
            </a:xfrm>
            <a:prstGeom prst="rect">
              <a:avLst/>
            </a:prstGeom>
          </p:spPr>
        </p:pic>
      </p:grpSp>
      <p:sp>
        <p:nvSpPr>
          <p:cNvPr id="5" name="Slide Number Placeholder 4">
            <a:extLst>
              <a:ext uri="{FF2B5EF4-FFF2-40B4-BE49-F238E27FC236}">
                <a16:creationId xmlns:a16="http://schemas.microsoft.com/office/drawing/2014/main" id="{807E076F-BEDC-4FF1-900D-8023BC9AD94F}"/>
              </a:ext>
            </a:extLst>
          </p:cNvPr>
          <p:cNvSpPr>
            <a:spLocks noGrp="1"/>
          </p:cNvSpPr>
          <p:nvPr>
            <p:ph type="sldNum" sz="quarter" idx="12"/>
          </p:nvPr>
        </p:nvSpPr>
        <p:spPr/>
        <p:txBody>
          <a:bodyPr/>
          <a:lstStyle/>
          <a:p>
            <a:fld id="{9CAA33A2-411E-8443-83D0-3263C24E97A5}" type="slidenum">
              <a:rPr lang="en-US" smtClean="0"/>
              <a:pPr/>
              <a:t>11</a:t>
            </a:fld>
            <a:endParaRPr lang="en-US" dirty="0"/>
          </a:p>
        </p:txBody>
      </p:sp>
      <p:sp>
        <p:nvSpPr>
          <p:cNvPr id="6" name="Footer Placeholder 5">
            <a:extLst>
              <a:ext uri="{FF2B5EF4-FFF2-40B4-BE49-F238E27FC236}">
                <a16:creationId xmlns:a16="http://schemas.microsoft.com/office/drawing/2014/main" id="{64011C3C-1B1E-42C8-A286-01E510ED1CB1}"/>
              </a:ext>
            </a:extLst>
          </p:cNvPr>
          <p:cNvSpPr>
            <a:spLocks noGrp="1"/>
          </p:cNvSpPr>
          <p:nvPr>
            <p:ph type="ftr" sz="quarter" idx="11"/>
          </p:nvPr>
        </p:nvSpPr>
        <p:spPr/>
        <p:txBody>
          <a:bodyPr/>
          <a:lstStyle/>
          <a:p>
            <a:pPr algn="l"/>
            <a:r>
              <a:rPr lang="en-US" dirty="0"/>
              <a:t>Public Appointee Role and Governance Overview</a:t>
            </a:r>
          </a:p>
        </p:txBody>
      </p:sp>
    </p:spTree>
    <p:extLst>
      <p:ext uri="{BB962C8B-B14F-4D97-AF65-F5344CB8AC3E}">
        <p14:creationId xmlns:p14="http://schemas.microsoft.com/office/powerpoint/2010/main" val="3035424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222B6-3B64-8B4F-A0F0-5E57B4DCD027}"/>
              </a:ext>
            </a:extLst>
          </p:cNvPr>
          <p:cNvSpPr>
            <a:spLocks noGrp="1"/>
          </p:cNvSpPr>
          <p:nvPr>
            <p:ph type="title"/>
          </p:nvPr>
        </p:nvSpPr>
        <p:spPr/>
        <p:txBody>
          <a:bodyPr/>
          <a:lstStyle/>
          <a:p>
            <a:r>
              <a:rPr lang="en-US" dirty="0"/>
              <a:t>Governance and Accountability</a:t>
            </a:r>
          </a:p>
        </p:txBody>
      </p:sp>
    </p:spTree>
    <p:extLst>
      <p:ext uri="{BB962C8B-B14F-4D97-AF65-F5344CB8AC3E}">
        <p14:creationId xmlns:p14="http://schemas.microsoft.com/office/powerpoint/2010/main" val="2633423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7D28C-FEBC-44E6-9E7F-9D108FD3AB82}"/>
              </a:ext>
            </a:extLst>
          </p:cNvPr>
          <p:cNvSpPr>
            <a:spLocks noGrp="1"/>
          </p:cNvSpPr>
          <p:nvPr>
            <p:ph type="title"/>
          </p:nvPr>
        </p:nvSpPr>
        <p:spPr/>
        <p:txBody>
          <a:bodyPr/>
          <a:lstStyle/>
          <a:p>
            <a:r>
              <a:rPr lang="en-CA" dirty="0"/>
              <a:t>Agency Governance and Accountability</a:t>
            </a:r>
          </a:p>
        </p:txBody>
      </p:sp>
      <p:sp>
        <p:nvSpPr>
          <p:cNvPr id="7" name="Text Placeholder 3">
            <a:extLst>
              <a:ext uri="{FF2B5EF4-FFF2-40B4-BE49-F238E27FC236}">
                <a16:creationId xmlns:a16="http://schemas.microsoft.com/office/drawing/2014/main" id="{C3F828EA-B3D3-438B-B6A9-18A2A52F8AC0}"/>
              </a:ext>
            </a:extLst>
          </p:cNvPr>
          <p:cNvSpPr txBox="1">
            <a:spLocks/>
          </p:cNvSpPr>
          <p:nvPr/>
        </p:nvSpPr>
        <p:spPr>
          <a:xfrm>
            <a:off x="350890" y="1046746"/>
            <a:ext cx="8265208" cy="794085"/>
          </a:xfrm>
          <a:prstGeom prst="rect">
            <a:avLst/>
          </a:prstGeom>
        </p:spPr>
        <p:txBody>
          <a:bodyPr/>
          <a:lstStyle>
            <a:lvl1pPr marL="0" indent="0" algn="l" defTabSz="914400" rtl="0" eaLnBrk="1" latinLnBrk="0" hangingPunct="1">
              <a:lnSpc>
                <a:spcPct val="90000"/>
              </a:lnSpc>
              <a:spcBef>
                <a:spcPts val="1000"/>
              </a:spcBef>
              <a:buClr>
                <a:schemeClr val="accent2"/>
              </a:buClr>
              <a:buSzPct val="75000"/>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b="1" dirty="0">
                <a:solidFill>
                  <a:srgbClr val="047BC1"/>
                </a:solidFill>
              </a:rPr>
              <a:t>Governance describes who in the agency or other entity has the authority to make decisions, how decisions are made and how the organization is accountable to its stakeholders. Good governance helps an organization achieve its mandate, goals and objectives.</a:t>
            </a:r>
          </a:p>
        </p:txBody>
      </p:sp>
      <p:sp>
        <p:nvSpPr>
          <p:cNvPr id="3" name="Content Placeholder 2">
            <a:extLst>
              <a:ext uri="{FF2B5EF4-FFF2-40B4-BE49-F238E27FC236}">
                <a16:creationId xmlns:a16="http://schemas.microsoft.com/office/drawing/2014/main" id="{F46894CA-0499-4DFC-A39B-85A9579B98C3}"/>
              </a:ext>
            </a:extLst>
          </p:cNvPr>
          <p:cNvSpPr>
            <a:spLocks noGrp="1"/>
          </p:cNvSpPr>
          <p:nvPr>
            <p:ph idx="1"/>
          </p:nvPr>
        </p:nvSpPr>
        <p:spPr>
          <a:xfrm>
            <a:off x="350890" y="1947748"/>
            <a:ext cx="8453140" cy="3482091"/>
          </a:xfrm>
          <a:solidFill>
            <a:srgbClr val="D1E7F3"/>
          </a:solidFill>
        </p:spPr>
        <p:txBody>
          <a:bodyPr>
            <a:normAutofit/>
          </a:bodyPr>
          <a:lstStyle/>
          <a:p>
            <a:pPr marL="342900" indent="-342900">
              <a:lnSpc>
                <a:spcPct val="100000"/>
              </a:lnSpc>
              <a:buFont typeface="Wingdings" panose="05000000000000000000" pitchFamily="2" charset="2"/>
              <a:buChar char="§"/>
            </a:pPr>
            <a:r>
              <a:rPr lang="en-CA" sz="1400" dirty="0"/>
              <a:t>The governance and accountability structure for an agency is outlined through a constituting instrument such as legislation, regulation, or order-in-council. Depending on the type of agency, it may also be detailed in the memorandum of understanding or terms of reference.</a:t>
            </a:r>
          </a:p>
          <a:p>
            <a:pPr marL="342900" indent="-342900">
              <a:lnSpc>
                <a:spcPct val="100000"/>
              </a:lnSpc>
              <a:buFont typeface="Wingdings" panose="05000000000000000000" pitchFamily="2" charset="2"/>
              <a:buChar char="§"/>
            </a:pPr>
            <a:r>
              <a:rPr lang="en-CA" sz="1400" dirty="0"/>
              <a:t>Legislative Assembly, Cabinet and ministers all play important roles in agency governance.</a:t>
            </a:r>
          </a:p>
          <a:p>
            <a:pPr marL="342900" indent="-342900">
              <a:lnSpc>
                <a:spcPct val="100000"/>
              </a:lnSpc>
              <a:buFont typeface="Wingdings" panose="05000000000000000000" pitchFamily="2" charset="2"/>
              <a:buChar char="§"/>
            </a:pPr>
            <a:r>
              <a:rPr lang="en-CA" sz="1400" dirty="0"/>
              <a:t>Ontario’s system of governance has three branches – the legislative, the executive and the judiciary.</a:t>
            </a:r>
          </a:p>
          <a:p>
            <a:pPr marL="1028700" lvl="1" indent="-342900">
              <a:lnSpc>
                <a:spcPct val="100000"/>
              </a:lnSpc>
              <a:buFont typeface="Wingdings" panose="05000000000000000000" pitchFamily="2" charset="2"/>
              <a:buChar char="§"/>
            </a:pPr>
            <a:r>
              <a:rPr lang="en-CA" sz="1400" dirty="0"/>
              <a:t>The legislative has the power and responsibility to debate, change, and make laws. It reviews and votes on any legislation that changes or establishes an agency.</a:t>
            </a:r>
          </a:p>
          <a:p>
            <a:pPr marL="1028700" lvl="1" indent="-342900">
              <a:lnSpc>
                <a:spcPct val="100000"/>
              </a:lnSpc>
              <a:buFont typeface="Wingdings" panose="05000000000000000000" pitchFamily="2" charset="2"/>
              <a:buChar char="§"/>
            </a:pPr>
            <a:r>
              <a:rPr lang="en-CA" sz="1400" dirty="0"/>
              <a:t>The executive branch is also referred to as the Cabinet. The Premier is the President of the Executive Council and chooses Cabinet ministers. Each minister is responsible for setting direction and mandate of their ministry.</a:t>
            </a:r>
          </a:p>
          <a:p>
            <a:pPr marL="1028700" lvl="1" indent="-342900">
              <a:lnSpc>
                <a:spcPct val="100000"/>
              </a:lnSpc>
              <a:buFont typeface="Wingdings" panose="05000000000000000000" pitchFamily="2" charset="2"/>
              <a:buChar char="§"/>
            </a:pPr>
            <a:r>
              <a:rPr lang="en-CA" sz="1400" dirty="0"/>
              <a:t>The judiciary administers justice by interpreting and applying laws. It consists of courts and judges and operates independently from the other branches of government.</a:t>
            </a:r>
          </a:p>
          <a:p>
            <a:pPr marL="342900" indent="-342900">
              <a:lnSpc>
                <a:spcPct val="100000"/>
              </a:lnSpc>
              <a:buFont typeface="Wingdings" panose="05000000000000000000" pitchFamily="2" charset="2"/>
              <a:buChar char="§"/>
            </a:pPr>
            <a:r>
              <a:rPr lang="en-CA" sz="1400" dirty="0"/>
              <a:t>Provincial agencies receive their mandates and direction from the legislative and executive branches.</a:t>
            </a:r>
          </a:p>
        </p:txBody>
      </p:sp>
      <p:sp>
        <p:nvSpPr>
          <p:cNvPr id="5" name="Slide Number Placeholder 4">
            <a:extLst>
              <a:ext uri="{FF2B5EF4-FFF2-40B4-BE49-F238E27FC236}">
                <a16:creationId xmlns:a16="http://schemas.microsoft.com/office/drawing/2014/main" id="{CD2F43A6-E8DE-4112-8B7F-414C8075481B}"/>
              </a:ext>
            </a:extLst>
          </p:cNvPr>
          <p:cNvSpPr>
            <a:spLocks noGrp="1"/>
          </p:cNvSpPr>
          <p:nvPr>
            <p:ph type="sldNum" sz="quarter" idx="12"/>
          </p:nvPr>
        </p:nvSpPr>
        <p:spPr/>
        <p:txBody>
          <a:bodyPr/>
          <a:lstStyle/>
          <a:p>
            <a:fld id="{9CAA33A2-411E-8443-83D0-3263C24E97A5}" type="slidenum">
              <a:rPr lang="en-US" smtClean="0"/>
              <a:pPr/>
              <a:t>13</a:t>
            </a:fld>
            <a:endParaRPr lang="en-US" dirty="0"/>
          </a:p>
        </p:txBody>
      </p:sp>
      <p:sp>
        <p:nvSpPr>
          <p:cNvPr id="6" name="Footer Placeholder 5">
            <a:extLst>
              <a:ext uri="{FF2B5EF4-FFF2-40B4-BE49-F238E27FC236}">
                <a16:creationId xmlns:a16="http://schemas.microsoft.com/office/drawing/2014/main" id="{EAE3797F-21F0-4F9A-B96F-1A183A119E72}"/>
              </a:ext>
            </a:extLst>
          </p:cNvPr>
          <p:cNvSpPr>
            <a:spLocks noGrp="1"/>
          </p:cNvSpPr>
          <p:nvPr>
            <p:ph type="ftr" sz="quarter" idx="11"/>
          </p:nvPr>
        </p:nvSpPr>
        <p:spPr/>
        <p:txBody>
          <a:bodyPr/>
          <a:lstStyle/>
          <a:p>
            <a:pPr algn="l"/>
            <a:r>
              <a:rPr lang="en-US" dirty="0"/>
              <a:t>Public Appointee Role and Governance Overview</a:t>
            </a:r>
          </a:p>
        </p:txBody>
      </p:sp>
    </p:spTree>
    <p:extLst>
      <p:ext uri="{BB962C8B-B14F-4D97-AF65-F5344CB8AC3E}">
        <p14:creationId xmlns:p14="http://schemas.microsoft.com/office/powerpoint/2010/main" val="1624576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AD684-B772-416E-8A37-736FE230A3F8}"/>
              </a:ext>
            </a:extLst>
          </p:cNvPr>
          <p:cNvSpPr>
            <a:spLocks noGrp="1"/>
          </p:cNvSpPr>
          <p:nvPr>
            <p:ph type="title"/>
          </p:nvPr>
        </p:nvSpPr>
        <p:spPr/>
        <p:txBody>
          <a:bodyPr/>
          <a:lstStyle/>
          <a:p>
            <a:r>
              <a:rPr lang="en-CA" dirty="0"/>
              <a:t>Legislative Roles and Responsibilities</a:t>
            </a:r>
          </a:p>
        </p:txBody>
      </p:sp>
      <p:sp>
        <p:nvSpPr>
          <p:cNvPr id="27" name="Text Placeholder 3">
            <a:extLst>
              <a:ext uri="{FF2B5EF4-FFF2-40B4-BE49-F238E27FC236}">
                <a16:creationId xmlns:a16="http://schemas.microsoft.com/office/drawing/2014/main" id="{9F836377-9783-4D8D-8D52-9EA42B2DD148}"/>
              </a:ext>
            </a:extLst>
          </p:cNvPr>
          <p:cNvSpPr txBox="1">
            <a:spLocks/>
          </p:cNvSpPr>
          <p:nvPr/>
        </p:nvSpPr>
        <p:spPr>
          <a:xfrm>
            <a:off x="360317" y="1046746"/>
            <a:ext cx="5206414" cy="794085"/>
          </a:xfrm>
          <a:prstGeom prst="rect">
            <a:avLst/>
          </a:prstGeom>
        </p:spPr>
        <p:txBody>
          <a:bodyPr/>
          <a:lstStyle>
            <a:lvl1pPr marL="0" indent="0" algn="l" defTabSz="914400" rtl="0" eaLnBrk="1" latinLnBrk="0" hangingPunct="1">
              <a:lnSpc>
                <a:spcPct val="90000"/>
              </a:lnSpc>
              <a:spcBef>
                <a:spcPts val="1000"/>
              </a:spcBef>
              <a:buClr>
                <a:schemeClr val="accent2"/>
              </a:buClr>
              <a:buSzPct val="75000"/>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b="1" dirty="0">
                <a:solidFill>
                  <a:srgbClr val="047BC1"/>
                </a:solidFill>
              </a:rPr>
              <a:t>Here is how the accountability framework works for provincial agencies. </a:t>
            </a:r>
          </a:p>
        </p:txBody>
      </p:sp>
      <p:sp>
        <p:nvSpPr>
          <p:cNvPr id="4" name="Content Placeholder 3">
            <a:extLst>
              <a:ext uri="{FF2B5EF4-FFF2-40B4-BE49-F238E27FC236}">
                <a16:creationId xmlns:a16="http://schemas.microsoft.com/office/drawing/2014/main" id="{1D37D4F3-09F3-42D3-80D0-C0F39329F25A}"/>
              </a:ext>
            </a:extLst>
          </p:cNvPr>
          <p:cNvSpPr>
            <a:spLocks noGrp="1"/>
          </p:cNvSpPr>
          <p:nvPr>
            <p:ph sz="half" idx="2"/>
          </p:nvPr>
        </p:nvSpPr>
        <p:spPr>
          <a:xfrm>
            <a:off x="400032" y="1685735"/>
            <a:ext cx="5204409" cy="4237427"/>
          </a:xfrm>
        </p:spPr>
        <p:txBody>
          <a:bodyPr>
            <a:noAutofit/>
          </a:bodyPr>
          <a:lstStyle/>
          <a:p>
            <a:pPr marL="342900" lvl="1" indent="-342900" defTabSz="914400">
              <a:lnSpc>
                <a:spcPct val="100000"/>
              </a:lnSpc>
              <a:spcBef>
                <a:spcPts val="1000"/>
              </a:spcBef>
              <a:spcAft>
                <a:spcPts val="0"/>
              </a:spcAft>
              <a:buClr>
                <a:schemeClr val="accent2"/>
              </a:buClr>
              <a:buFont typeface="Wingdings" panose="05000000000000000000" pitchFamily="2" charset="2"/>
              <a:buChar char="§"/>
            </a:pPr>
            <a:r>
              <a:rPr lang="en-CA" sz="1400" dirty="0"/>
              <a:t>Cabinet is accountable to the Legislature.</a:t>
            </a:r>
          </a:p>
          <a:p>
            <a:pPr marL="342900" lvl="1" indent="-342900" defTabSz="914400">
              <a:lnSpc>
                <a:spcPct val="100000"/>
              </a:lnSpc>
              <a:spcBef>
                <a:spcPts val="1000"/>
              </a:spcBef>
              <a:spcAft>
                <a:spcPts val="0"/>
              </a:spcAft>
              <a:buClr>
                <a:schemeClr val="accent2"/>
              </a:buClr>
              <a:buFont typeface="Wingdings" panose="05000000000000000000" pitchFamily="2" charset="2"/>
              <a:buChar char="§"/>
            </a:pPr>
            <a:r>
              <a:rPr lang="en-CA" sz="1400" dirty="0"/>
              <a:t>A minister is accountable to the Legislature and  ultimately to the public.  A minister’s accountability cannot be delegated, but oversight can be delegated to appropriate ministry officials.</a:t>
            </a:r>
          </a:p>
          <a:p>
            <a:pPr marL="342900" lvl="1" indent="-342900" defTabSz="914400">
              <a:lnSpc>
                <a:spcPct val="100000"/>
              </a:lnSpc>
              <a:spcBef>
                <a:spcPts val="1000"/>
              </a:spcBef>
              <a:spcAft>
                <a:spcPts val="0"/>
              </a:spcAft>
              <a:buClr>
                <a:schemeClr val="accent2"/>
              </a:buClr>
              <a:buFont typeface="Wingdings" panose="05000000000000000000" pitchFamily="2" charset="2"/>
              <a:buChar char="§"/>
            </a:pPr>
            <a:r>
              <a:rPr lang="en-CA" sz="1400" dirty="0"/>
              <a:t>An agency chair is accountable to a minister and is responsible for the mandate and conduct of the agency.</a:t>
            </a:r>
          </a:p>
          <a:p>
            <a:pPr marL="342900" lvl="1" indent="-342900" defTabSz="914400">
              <a:lnSpc>
                <a:spcPct val="100000"/>
              </a:lnSpc>
              <a:spcBef>
                <a:spcPts val="1000"/>
              </a:spcBef>
              <a:spcAft>
                <a:spcPts val="0"/>
              </a:spcAft>
              <a:buClr>
                <a:schemeClr val="accent2"/>
              </a:buClr>
              <a:buFont typeface="Wingdings" panose="05000000000000000000" pitchFamily="2" charset="2"/>
              <a:buChar char="§"/>
            </a:pPr>
            <a:r>
              <a:rPr lang="en-CA" sz="1400" dirty="0"/>
              <a:t>The agency board is accountable to the minister through the chair.</a:t>
            </a:r>
          </a:p>
          <a:p>
            <a:pPr marL="342900" lvl="1" indent="-342900" defTabSz="914400">
              <a:lnSpc>
                <a:spcPct val="100000"/>
              </a:lnSpc>
              <a:spcBef>
                <a:spcPts val="1000"/>
              </a:spcBef>
              <a:spcAft>
                <a:spcPts val="0"/>
              </a:spcAft>
              <a:buClr>
                <a:schemeClr val="accent2"/>
              </a:buClr>
              <a:buFont typeface="Wingdings" panose="05000000000000000000" pitchFamily="2" charset="2"/>
              <a:buChar char="§"/>
            </a:pPr>
            <a:r>
              <a:rPr lang="en-CA" sz="1400" dirty="0"/>
              <a:t>The CEO is accountable to the board.</a:t>
            </a:r>
          </a:p>
          <a:p>
            <a:pPr marL="342900" lvl="1" indent="-342900" defTabSz="914400">
              <a:lnSpc>
                <a:spcPct val="100000"/>
              </a:lnSpc>
              <a:spcBef>
                <a:spcPts val="1000"/>
              </a:spcBef>
              <a:spcAft>
                <a:spcPts val="0"/>
              </a:spcAft>
              <a:buClr>
                <a:schemeClr val="accent2"/>
              </a:buClr>
              <a:buFont typeface="Wingdings" panose="05000000000000000000" pitchFamily="2" charset="2"/>
              <a:buChar char="§"/>
            </a:pPr>
            <a:r>
              <a:rPr lang="en-CA" sz="1400" dirty="0"/>
              <a:t>Board governed agencies operate under a detailed memorandum of understanding, which must contain an accountability framework outlining the key roles of the minister, deputy minister, chair, board and CEO/Executive Officer.</a:t>
            </a:r>
          </a:p>
        </p:txBody>
      </p:sp>
      <p:grpSp>
        <p:nvGrpSpPr>
          <p:cNvPr id="8" name="Group 21">
            <a:extLst>
              <a:ext uri="{FF2B5EF4-FFF2-40B4-BE49-F238E27FC236}">
                <a16:creationId xmlns:a16="http://schemas.microsoft.com/office/drawing/2014/main" id="{B63371A2-FAB0-4F31-9D37-C6A2E0E61A88}"/>
              </a:ext>
              <a:ext uri="{C183D7F6-B498-43B3-948B-1728B52AA6E4}">
                <adec:decorative xmlns:adec="http://schemas.microsoft.com/office/drawing/2017/decorative" val="1"/>
              </a:ext>
            </a:extLst>
          </p:cNvPr>
          <p:cNvGrpSpPr>
            <a:grpSpLocks/>
          </p:cNvGrpSpPr>
          <p:nvPr/>
        </p:nvGrpSpPr>
        <p:grpSpPr bwMode="auto">
          <a:xfrm>
            <a:off x="5634429" y="1003532"/>
            <a:ext cx="3300353" cy="4746672"/>
            <a:chOff x="2004" y="1298"/>
            <a:chExt cx="1863" cy="1872"/>
          </a:xfrm>
          <a:solidFill>
            <a:schemeClr val="bg1"/>
          </a:solidFill>
        </p:grpSpPr>
        <p:sp>
          <p:nvSpPr>
            <p:cNvPr id="11" name="AutoShape 22">
              <a:extLst>
                <a:ext uri="{FF2B5EF4-FFF2-40B4-BE49-F238E27FC236}">
                  <a16:creationId xmlns:a16="http://schemas.microsoft.com/office/drawing/2014/main" id="{E5879711-5B54-49E3-BB51-CFC192EE06D0}"/>
                </a:ext>
              </a:extLst>
            </p:cNvPr>
            <p:cNvSpPr>
              <a:spLocks noChangeAspect="1" noChangeArrowheads="1"/>
            </p:cNvSpPr>
            <p:nvPr/>
          </p:nvSpPr>
          <p:spPr bwMode="auto">
            <a:xfrm>
              <a:off x="2146" y="1298"/>
              <a:ext cx="1721" cy="18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defRPr sz="1600">
                  <a:solidFill>
                    <a:schemeClr val="tx1"/>
                  </a:solidFill>
                  <a:latin typeface="Helvetica Light" pitchFamily="1" charset="0"/>
                  <a:ea typeface="MS PGothic" panose="020B0600070205080204" pitchFamily="34" charset="-128"/>
                </a:defRPr>
              </a:lvl1pPr>
              <a:lvl2pPr marL="742950" indent="-285750">
                <a:spcBef>
                  <a:spcPct val="20000"/>
                </a:spcBef>
                <a:buSzPct val="75000"/>
                <a:buChar char="•"/>
                <a:defRPr sz="1400">
                  <a:solidFill>
                    <a:schemeClr val="tx1"/>
                  </a:solidFill>
                  <a:latin typeface="Helvetica Light" pitchFamily="1" charset="0"/>
                  <a:ea typeface="MS PGothic" panose="020B0600070205080204" pitchFamily="34" charset="-128"/>
                </a:defRPr>
              </a:lvl2pPr>
              <a:lvl3pPr marL="1143000" indent="-228600">
                <a:spcBef>
                  <a:spcPct val="20000"/>
                </a:spcBef>
                <a:buSzPct val="75000"/>
                <a:buFont typeface="Arial" panose="020B0604020202020204" pitchFamily="34" charset="0"/>
                <a:buChar char="–"/>
                <a:defRPr sz="1200">
                  <a:solidFill>
                    <a:schemeClr val="tx1"/>
                  </a:solidFill>
                  <a:latin typeface="Helvetica Light" pitchFamily="1" charset="0"/>
                  <a:ea typeface="MS PGothic" panose="020B0600070205080204" pitchFamily="34" charset="-128"/>
                </a:defRPr>
              </a:lvl3pPr>
              <a:lvl4pPr marL="1600200" indent="-228600">
                <a:spcBef>
                  <a:spcPct val="20000"/>
                </a:spcBef>
                <a:buSzPct val="75000"/>
                <a:buChar char="o"/>
                <a:defRPr sz="1200">
                  <a:solidFill>
                    <a:schemeClr val="tx1"/>
                  </a:solidFill>
                  <a:latin typeface="Helvetica Light" pitchFamily="1" charset="0"/>
                  <a:ea typeface="MS PGothic" panose="020B0600070205080204" pitchFamily="34" charset="-128"/>
                </a:defRPr>
              </a:lvl4pPr>
              <a:lvl5pPr marL="2057400" indent="-228600">
                <a:spcBef>
                  <a:spcPct val="20000"/>
                </a:spcBef>
                <a:buChar char="»"/>
                <a:defRPr sz="1200">
                  <a:solidFill>
                    <a:schemeClr val="tx1"/>
                  </a:solidFill>
                  <a:latin typeface="Helvetica Light" pitchFamily="1" charset="0"/>
                  <a:ea typeface="MS PGothic"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9pPr>
            </a:lstStyle>
            <a:p>
              <a:pPr>
                <a:spcBef>
                  <a:spcPct val="0"/>
                </a:spcBef>
                <a:buSzTx/>
              </a:pPr>
              <a:endParaRPr lang="en-US" altLang="en-US" sz="2000" dirty="0">
                <a:latin typeface="Arial" panose="020B0604020202020204" pitchFamily="34" charset="0"/>
                <a:cs typeface="Arial" panose="020B0604020202020204" pitchFamily="34" charset="0"/>
              </a:endParaRPr>
            </a:p>
          </p:txBody>
        </p:sp>
        <p:sp>
          <p:nvSpPr>
            <p:cNvPr id="12" name="Rectangle 23">
              <a:extLst>
                <a:ext uri="{FF2B5EF4-FFF2-40B4-BE49-F238E27FC236}">
                  <a16:creationId xmlns:a16="http://schemas.microsoft.com/office/drawing/2014/main" id="{5EFB5D85-047F-4DB8-BFA5-F599E2798F30}"/>
                </a:ext>
              </a:extLst>
            </p:cNvPr>
            <p:cNvSpPr>
              <a:spLocks noChangeArrowheads="1"/>
            </p:cNvSpPr>
            <p:nvPr/>
          </p:nvSpPr>
          <p:spPr bwMode="auto">
            <a:xfrm>
              <a:off x="2004" y="1869"/>
              <a:ext cx="1571" cy="360"/>
            </a:xfrm>
            <a:prstGeom prst="roundRect">
              <a:avLst/>
            </a:prstGeom>
            <a:solidFill>
              <a:srgbClr val="B3D7EC"/>
            </a:solidFill>
            <a:ln w="9525">
              <a:noFill/>
              <a:miter lim="800000"/>
              <a:headEnd/>
              <a:tailEnd/>
            </a:ln>
          </p:spPr>
          <p:txBody>
            <a:bodyPr wrap="none" anchor="ctr"/>
            <a:lstStyle>
              <a:lvl1pPr>
                <a:spcBef>
                  <a:spcPct val="20000"/>
                </a:spcBef>
                <a:buSzPct val="75000"/>
                <a:defRPr sz="1600">
                  <a:solidFill>
                    <a:schemeClr val="tx1"/>
                  </a:solidFill>
                  <a:latin typeface="Helvetica Light" pitchFamily="1" charset="0"/>
                  <a:ea typeface="MS PGothic" panose="020B0600070205080204" pitchFamily="34" charset="-128"/>
                </a:defRPr>
              </a:lvl1pPr>
              <a:lvl2pPr marL="742950" indent="-285750">
                <a:spcBef>
                  <a:spcPct val="20000"/>
                </a:spcBef>
                <a:buSzPct val="75000"/>
                <a:buChar char="•"/>
                <a:defRPr sz="1400">
                  <a:solidFill>
                    <a:schemeClr val="tx1"/>
                  </a:solidFill>
                  <a:latin typeface="Helvetica Light" pitchFamily="1" charset="0"/>
                  <a:ea typeface="MS PGothic" panose="020B0600070205080204" pitchFamily="34" charset="-128"/>
                </a:defRPr>
              </a:lvl2pPr>
              <a:lvl3pPr marL="1143000" indent="-228600">
                <a:spcBef>
                  <a:spcPct val="20000"/>
                </a:spcBef>
                <a:buSzPct val="75000"/>
                <a:buFont typeface="Arial" panose="020B0604020202020204" pitchFamily="34" charset="0"/>
                <a:buChar char="–"/>
                <a:defRPr sz="1200">
                  <a:solidFill>
                    <a:schemeClr val="tx1"/>
                  </a:solidFill>
                  <a:latin typeface="Helvetica Light" pitchFamily="1" charset="0"/>
                  <a:ea typeface="MS PGothic" panose="020B0600070205080204" pitchFamily="34" charset="-128"/>
                </a:defRPr>
              </a:lvl3pPr>
              <a:lvl4pPr marL="1600200" indent="-228600">
                <a:spcBef>
                  <a:spcPct val="20000"/>
                </a:spcBef>
                <a:buSzPct val="75000"/>
                <a:buChar char="o"/>
                <a:defRPr sz="1200">
                  <a:solidFill>
                    <a:schemeClr val="tx1"/>
                  </a:solidFill>
                  <a:latin typeface="Helvetica Light" pitchFamily="1" charset="0"/>
                  <a:ea typeface="MS PGothic" panose="020B0600070205080204" pitchFamily="34" charset="-128"/>
                </a:defRPr>
              </a:lvl4pPr>
              <a:lvl5pPr marL="2057400" indent="-228600">
                <a:spcBef>
                  <a:spcPct val="20000"/>
                </a:spcBef>
                <a:buChar char="»"/>
                <a:defRPr sz="1200">
                  <a:solidFill>
                    <a:schemeClr val="tx1"/>
                  </a:solidFill>
                  <a:latin typeface="Helvetica Light" pitchFamily="1" charset="0"/>
                  <a:ea typeface="MS PGothic"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9pPr>
            </a:lstStyle>
            <a:p>
              <a:pPr>
                <a:spcBef>
                  <a:spcPct val="0"/>
                </a:spcBef>
                <a:buSzTx/>
              </a:pPr>
              <a:endParaRPr lang="en-US" altLang="en-US" sz="2000" dirty="0">
                <a:latin typeface="Arial" panose="020B0604020202020204" pitchFamily="34" charset="0"/>
                <a:cs typeface="Arial" panose="020B0604020202020204" pitchFamily="34" charset="0"/>
              </a:endParaRPr>
            </a:p>
          </p:txBody>
        </p:sp>
        <p:sp>
          <p:nvSpPr>
            <p:cNvPr id="13" name="Rectangle 24">
              <a:extLst>
                <a:ext uri="{FF2B5EF4-FFF2-40B4-BE49-F238E27FC236}">
                  <a16:creationId xmlns:a16="http://schemas.microsoft.com/office/drawing/2014/main" id="{996838F9-36F5-4775-82F9-39DF0860F1F4}"/>
                </a:ext>
              </a:extLst>
            </p:cNvPr>
            <p:cNvSpPr>
              <a:spLocks noChangeArrowheads="1"/>
            </p:cNvSpPr>
            <p:nvPr/>
          </p:nvSpPr>
          <p:spPr bwMode="auto">
            <a:xfrm>
              <a:off x="2004" y="2327"/>
              <a:ext cx="1571" cy="816"/>
            </a:xfrm>
            <a:prstGeom prst="roundRect">
              <a:avLst/>
            </a:prstGeom>
            <a:solidFill>
              <a:srgbClr val="B3D7EC"/>
            </a:solidFill>
            <a:ln w="9525">
              <a:noFill/>
              <a:miter lim="800000"/>
              <a:headEnd/>
              <a:tailEnd/>
            </a:ln>
          </p:spPr>
          <p:txBody>
            <a:bodyPr vert="eaVert" anchor="ctr"/>
            <a:lstStyle>
              <a:lvl1pPr>
                <a:spcBef>
                  <a:spcPct val="20000"/>
                </a:spcBef>
                <a:buSzPct val="75000"/>
                <a:defRPr sz="1600">
                  <a:solidFill>
                    <a:schemeClr val="tx1"/>
                  </a:solidFill>
                  <a:latin typeface="Helvetica Light" pitchFamily="1" charset="0"/>
                  <a:ea typeface="MS PGothic" panose="020B0600070205080204" pitchFamily="34" charset="-128"/>
                </a:defRPr>
              </a:lvl1pPr>
              <a:lvl2pPr marL="742950" indent="-285750">
                <a:spcBef>
                  <a:spcPct val="20000"/>
                </a:spcBef>
                <a:buSzPct val="75000"/>
                <a:buChar char="•"/>
                <a:defRPr sz="1400">
                  <a:solidFill>
                    <a:schemeClr val="tx1"/>
                  </a:solidFill>
                  <a:latin typeface="Helvetica Light" pitchFamily="1" charset="0"/>
                  <a:ea typeface="MS PGothic" panose="020B0600070205080204" pitchFamily="34" charset="-128"/>
                </a:defRPr>
              </a:lvl2pPr>
              <a:lvl3pPr marL="1143000" indent="-228600">
                <a:spcBef>
                  <a:spcPct val="20000"/>
                </a:spcBef>
                <a:buSzPct val="75000"/>
                <a:buFont typeface="Arial" panose="020B0604020202020204" pitchFamily="34" charset="0"/>
                <a:buChar char="–"/>
                <a:defRPr sz="1200">
                  <a:solidFill>
                    <a:schemeClr val="tx1"/>
                  </a:solidFill>
                  <a:latin typeface="Helvetica Light" pitchFamily="1" charset="0"/>
                  <a:ea typeface="MS PGothic" panose="020B0600070205080204" pitchFamily="34" charset="-128"/>
                </a:defRPr>
              </a:lvl3pPr>
              <a:lvl4pPr marL="1600200" indent="-228600">
                <a:spcBef>
                  <a:spcPct val="20000"/>
                </a:spcBef>
                <a:buSzPct val="75000"/>
                <a:buChar char="o"/>
                <a:defRPr sz="1200">
                  <a:solidFill>
                    <a:schemeClr val="tx1"/>
                  </a:solidFill>
                  <a:latin typeface="Helvetica Light" pitchFamily="1" charset="0"/>
                  <a:ea typeface="MS PGothic" panose="020B0600070205080204" pitchFamily="34" charset="-128"/>
                </a:defRPr>
              </a:lvl4pPr>
              <a:lvl5pPr marL="2057400" indent="-228600">
                <a:spcBef>
                  <a:spcPct val="20000"/>
                </a:spcBef>
                <a:buChar char="»"/>
                <a:defRPr sz="1200">
                  <a:solidFill>
                    <a:schemeClr val="tx1"/>
                  </a:solidFill>
                  <a:latin typeface="Helvetica Light" pitchFamily="1" charset="0"/>
                  <a:ea typeface="MS PGothic"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9pPr>
            </a:lstStyle>
            <a:p>
              <a:pPr algn="ctr">
                <a:spcBef>
                  <a:spcPct val="0"/>
                </a:spcBef>
                <a:buSzTx/>
              </a:pPr>
              <a:endParaRPr lang="en-US" altLang="en-US" sz="2000" dirty="0">
                <a:latin typeface="Arial" panose="020B0604020202020204" pitchFamily="34" charset="0"/>
                <a:cs typeface="Arial" panose="020B0604020202020204" pitchFamily="34" charset="0"/>
              </a:endParaRPr>
            </a:p>
          </p:txBody>
        </p:sp>
        <p:sp>
          <p:nvSpPr>
            <p:cNvPr id="14" name="Rectangle 25">
              <a:extLst>
                <a:ext uri="{FF2B5EF4-FFF2-40B4-BE49-F238E27FC236}">
                  <a16:creationId xmlns:a16="http://schemas.microsoft.com/office/drawing/2014/main" id="{68803472-ED9F-43E2-A6D7-E4EF02CADEF8}"/>
                </a:ext>
              </a:extLst>
            </p:cNvPr>
            <p:cNvSpPr>
              <a:spLocks noChangeArrowheads="1"/>
            </p:cNvSpPr>
            <p:nvPr/>
          </p:nvSpPr>
          <p:spPr bwMode="auto">
            <a:xfrm>
              <a:off x="2244" y="1558"/>
              <a:ext cx="1090" cy="122"/>
            </a:xfrm>
            <a:prstGeom prst="roundRect">
              <a:avLst/>
            </a:prstGeom>
            <a:solidFill>
              <a:srgbClr val="047BC1"/>
            </a:solidFill>
            <a:ln w="9525">
              <a:solidFill>
                <a:schemeClr val="tx1"/>
              </a:solidFill>
              <a:miter lim="800000"/>
              <a:headEnd/>
              <a:tailEnd/>
            </a:ln>
          </p:spPr>
          <p:txBody>
            <a:bodyPr lIns="0" tIns="36000" rIns="0" bIns="0"/>
            <a:lstStyle>
              <a:lvl1pPr>
                <a:spcBef>
                  <a:spcPct val="20000"/>
                </a:spcBef>
                <a:buSzPct val="75000"/>
                <a:defRPr sz="1600">
                  <a:solidFill>
                    <a:schemeClr val="tx1"/>
                  </a:solidFill>
                  <a:latin typeface="Helvetica Light" pitchFamily="1" charset="0"/>
                  <a:ea typeface="MS PGothic" panose="020B0600070205080204" pitchFamily="34" charset="-128"/>
                </a:defRPr>
              </a:lvl1pPr>
              <a:lvl2pPr marL="742950" indent="-285750">
                <a:spcBef>
                  <a:spcPct val="20000"/>
                </a:spcBef>
                <a:buSzPct val="75000"/>
                <a:buChar char="•"/>
                <a:defRPr sz="1400">
                  <a:solidFill>
                    <a:schemeClr val="tx1"/>
                  </a:solidFill>
                  <a:latin typeface="Helvetica Light" pitchFamily="1" charset="0"/>
                  <a:ea typeface="MS PGothic" panose="020B0600070205080204" pitchFamily="34" charset="-128"/>
                </a:defRPr>
              </a:lvl2pPr>
              <a:lvl3pPr marL="1143000" indent="-228600">
                <a:spcBef>
                  <a:spcPct val="20000"/>
                </a:spcBef>
                <a:buSzPct val="75000"/>
                <a:buFont typeface="Arial" panose="020B0604020202020204" pitchFamily="34" charset="0"/>
                <a:buChar char="–"/>
                <a:defRPr sz="1200">
                  <a:solidFill>
                    <a:schemeClr val="tx1"/>
                  </a:solidFill>
                  <a:latin typeface="Helvetica Light" pitchFamily="1" charset="0"/>
                  <a:ea typeface="MS PGothic" panose="020B0600070205080204" pitchFamily="34" charset="-128"/>
                </a:defRPr>
              </a:lvl3pPr>
              <a:lvl4pPr marL="1600200" indent="-228600">
                <a:spcBef>
                  <a:spcPct val="20000"/>
                </a:spcBef>
                <a:buSzPct val="75000"/>
                <a:buChar char="o"/>
                <a:defRPr sz="1200">
                  <a:solidFill>
                    <a:schemeClr val="tx1"/>
                  </a:solidFill>
                  <a:latin typeface="Helvetica Light" pitchFamily="1" charset="0"/>
                  <a:ea typeface="MS PGothic" panose="020B0600070205080204" pitchFamily="34" charset="-128"/>
                </a:defRPr>
              </a:lvl4pPr>
              <a:lvl5pPr marL="2057400" indent="-228600">
                <a:spcBef>
                  <a:spcPct val="20000"/>
                </a:spcBef>
                <a:buChar char="»"/>
                <a:defRPr sz="1200">
                  <a:solidFill>
                    <a:schemeClr val="tx1"/>
                  </a:solidFill>
                  <a:latin typeface="Helvetica Light" pitchFamily="1" charset="0"/>
                  <a:ea typeface="MS PGothic"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9pPr>
            </a:lstStyle>
            <a:p>
              <a:pPr algn="ctr">
                <a:spcBef>
                  <a:spcPct val="0"/>
                </a:spcBef>
                <a:spcAft>
                  <a:spcPts val="1200"/>
                </a:spcAft>
                <a:buSzTx/>
              </a:pPr>
              <a:r>
                <a:rPr lang="en-CA" altLang="en-US" sz="1200" b="1" dirty="0">
                  <a:solidFill>
                    <a:schemeClr val="bg1"/>
                  </a:solidFill>
                  <a:latin typeface="+mn-lt"/>
                  <a:cs typeface="Arial" panose="020B0604020202020204" pitchFamily="34" charset="0"/>
                </a:rPr>
                <a:t>Cabinet</a:t>
              </a:r>
            </a:p>
            <a:p>
              <a:pPr algn="ctr">
                <a:spcBef>
                  <a:spcPct val="0"/>
                </a:spcBef>
                <a:buSzTx/>
              </a:pPr>
              <a:endParaRPr lang="en-CA" altLang="en-US" sz="1400" dirty="0">
                <a:latin typeface="+mn-lt"/>
                <a:cs typeface="Arial" panose="020B0604020202020204" pitchFamily="34" charset="0"/>
              </a:endParaRPr>
            </a:p>
          </p:txBody>
        </p:sp>
        <p:sp>
          <p:nvSpPr>
            <p:cNvPr id="15" name="Rectangle 26">
              <a:extLst>
                <a:ext uri="{FF2B5EF4-FFF2-40B4-BE49-F238E27FC236}">
                  <a16:creationId xmlns:a16="http://schemas.microsoft.com/office/drawing/2014/main" id="{BFC5B52E-E37C-4B9A-8962-9EDAACE4DD3B}"/>
                </a:ext>
              </a:extLst>
            </p:cNvPr>
            <p:cNvSpPr>
              <a:spLocks noChangeArrowheads="1"/>
            </p:cNvSpPr>
            <p:nvPr/>
          </p:nvSpPr>
          <p:spPr bwMode="auto">
            <a:xfrm>
              <a:off x="2244" y="2607"/>
              <a:ext cx="1090" cy="201"/>
            </a:xfrm>
            <a:prstGeom prst="roundRect">
              <a:avLst/>
            </a:prstGeom>
            <a:solidFill>
              <a:schemeClr val="bg1"/>
            </a:solidFill>
            <a:ln w="9525">
              <a:solidFill>
                <a:schemeClr val="tx1"/>
              </a:solidFill>
              <a:miter lim="800000"/>
              <a:headEnd/>
              <a:tailEnd/>
            </a:ln>
          </p:spPr>
          <p:txBody>
            <a:bodyPr anchor="ctr">
              <a:spAutoFit/>
            </a:bodyPr>
            <a:lstStyle>
              <a:lvl1pPr>
                <a:spcBef>
                  <a:spcPct val="20000"/>
                </a:spcBef>
                <a:buSzPct val="75000"/>
                <a:defRPr sz="1600">
                  <a:solidFill>
                    <a:schemeClr val="tx1"/>
                  </a:solidFill>
                  <a:latin typeface="Helvetica Light" pitchFamily="1" charset="0"/>
                  <a:ea typeface="MS PGothic" panose="020B0600070205080204" pitchFamily="34" charset="-128"/>
                </a:defRPr>
              </a:lvl1pPr>
              <a:lvl2pPr marL="742950" indent="-285750">
                <a:spcBef>
                  <a:spcPct val="20000"/>
                </a:spcBef>
                <a:buSzPct val="75000"/>
                <a:buChar char="•"/>
                <a:defRPr sz="1400">
                  <a:solidFill>
                    <a:schemeClr val="tx1"/>
                  </a:solidFill>
                  <a:latin typeface="Helvetica Light" pitchFamily="1" charset="0"/>
                  <a:ea typeface="MS PGothic" panose="020B0600070205080204" pitchFamily="34" charset="-128"/>
                </a:defRPr>
              </a:lvl2pPr>
              <a:lvl3pPr marL="1143000" indent="-228600">
                <a:spcBef>
                  <a:spcPct val="20000"/>
                </a:spcBef>
                <a:buSzPct val="75000"/>
                <a:buFont typeface="Arial" panose="020B0604020202020204" pitchFamily="34" charset="0"/>
                <a:buChar char="–"/>
                <a:defRPr sz="1200">
                  <a:solidFill>
                    <a:schemeClr val="tx1"/>
                  </a:solidFill>
                  <a:latin typeface="Helvetica Light" pitchFamily="1" charset="0"/>
                  <a:ea typeface="MS PGothic" panose="020B0600070205080204" pitchFamily="34" charset="-128"/>
                </a:defRPr>
              </a:lvl3pPr>
              <a:lvl4pPr marL="1600200" indent="-228600">
                <a:spcBef>
                  <a:spcPct val="20000"/>
                </a:spcBef>
                <a:buSzPct val="75000"/>
                <a:buChar char="o"/>
                <a:defRPr sz="1200">
                  <a:solidFill>
                    <a:schemeClr val="tx1"/>
                  </a:solidFill>
                  <a:latin typeface="Helvetica Light" pitchFamily="1" charset="0"/>
                  <a:ea typeface="MS PGothic" panose="020B0600070205080204" pitchFamily="34" charset="-128"/>
                </a:defRPr>
              </a:lvl4pPr>
              <a:lvl5pPr marL="2057400" indent="-228600">
                <a:spcBef>
                  <a:spcPct val="20000"/>
                </a:spcBef>
                <a:buChar char="»"/>
                <a:defRPr sz="1200">
                  <a:solidFill>
                    <a:schemeClr val="tx1"/>
                  </a:solidFill>
                  <a:latin typeface="Helvetica Light" pitchFamily="1" charset="0"/>
                  <a:ea typeface="MS PGothic"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9pPr>
            </a:lstStyle>
            <a:p>
              <a:pPr algn="ctr">
                <a:spcBef>
                  <a:spcPct val="0"/>
                </a:spcBef>
                <a:buSzTx/>
              </a:pPr>
              <a:r>
                <a:rPr lang="en-CA" altLang="en-US" sz="1200" b="1" dirty="0">
                  <a:solidFill>
                    <a:srgbClr val="000000"/>
                  </a:solidFill>
                  <a:latin typeface="+mn-lt"/>
                  <a:cs typeface="Arial" panose="020B0604020202020204" pitchFamily="34" charset="0"/>
                </a:rPr>
                <a:t>Agency Board </a:t>
              </a:r>
            </a:p>
            <a:p>
              <a:pPr algn="ctr">
                <a:spcBef>
                  <a:spcPct val="0"/>
                </a:spcBef>
                <a:buSzTx/>
              </a:pPr>
              <a:r>
                <a:rPr lang="en-CA" altLang="en-US" sz="1200" dirty="0">
                  <a:solidFill>
                    <a:srgbClr val="000000"/>
                  </a:solidFill>
                  <a:latin typeface="+mn-lt"/>
                  <a:cs typeface="Arial" panose="020B0604020202020204" pitchFamily="34" charset="0"/>
                </a:rPr>
                <a:t>(if present)</a:t>
              </a:r>
              <a:endParaRPr lang="en-CA" altLang="en-US" sz="1200" dirty="0">
                <a:latin typeface="+mn-lt"/>
                <a:cs typeface="Arial" panose="020B0604020202020204" pitchFamily="34" charset="0"/>
              </a:endParaRPr>
            </a:p>
          </p:txBody>
        </p:sp>
        <p:sp>
          <p:nvSpPr>
            <p:cNvPr id="16" name="Rectangle 27">
              <a:extLst>
                <a:ext uri="{FF2B5EF4-FFF2-40B4-BE49-F238E27FC236}">
                  <a16:creationId xmlns:a16="http://schemas.microsoft.com/office/drawing/2014/main" id="{C435AADE-85BD-4683-91CE-47C9FB252D1C}"/>
                </a:ext>
              </a:extLst>
            </p:cNvPr>
            <p:cNvSpPr>
              <a:spLocks noChangeArrowheads="1"/>
            </p:cNvSpPr>
            <p:nvPr/>
          </p:nvSpPr>
          <p:spPr bwMode="auto">
            <a:xfrm>
              <a:off x="2244" y="2855"/>
              <a:ext cx="1090" cy="201"/>
            </a:xfrm>
            <a:prstGeom prst="roundRect">
              <a:avLst/>
            </a:prstGeom>
            <a:solidFill>
              <a:schemeClr val="bg1"/>
            </a:solidFill>
            <a:ln w="9525">
              <a:solidFill>
                <a:schemeClr val="tx1"/>
              </a:solidFill>
              <a:miter lim="800000"/>
              <a:headEnd/>
              <a:tailEnd/>
            </a:ln>
          </p:spPr>
          <p:txBody>
            <a:bodyPr anchor="ctr">
              <a:spAutoFit/>
            </a:bodyPr>
            <a:lstStyle>
              <a:lvl1pPr>
                <a:spcBef>
                  <a:spcPct val="20000"/>
                </a:spcBef>
                <a:buSzPct val="75000"/>
                <a:defRPr sz="1600">
                  <a:solidFill>
                    <a:schemeClr val="tx1"/>
                  </a:solidFill>
                  <a:latin typeface="Helvetica Light" pitchFamily="1" charset="0"/>
                  <a:ea typeface="MS PGothic" panose="020B0600070205080204" pitchFamily="34" charset="-128"/>
                </a:defRPr>
              </a:lvl1pPr>
              <a:lvl2pPr marL="742950" indent="-285750">
                <a:spcBef>
                  <a:spcPct val="20000"/>
                </a:spcBef>
                <a:buSzPct val="75000"/>
                <a:buChar char="•"/>
                <a:defRPr sz="1400">
                  <a:solidFill>
                    <a:schemeClr val="tx1"/>
                  </a:solidFill>
                  <a:latin typeface="Helvetica Light" pitchFamily="1" charset="0"/>
                  <a:ea typeface="MS PGothic" panose="020B0600070205080204" pitchFamily="34" charset="-128"/>
                </a:defRPr>
              </a:lvl2pPr>
              <a:lvl3pPr marL="1143000" indent="-228600">
                <a:spcBef>
                  <a:spcPct val="20000"/>
                </a:spcBef>
                <a:buSzPct val="75000"/>
                <a:buFont typeface="Arial" panose="020B0604020202020204" pitchFamily="34" charset="0"/>
                <a:buChar char="–"/>
                <a:defRPr sz="1200">
                  <a:solidFill>
                    <a:schemeClr val="tx1"/>
                  </a:solidFill>
                  <a:latin typeface="Helvetica Light" pitchFamily="1" charset="0"/>
                  <a:ea typeface="MS PGothic" panose="020B0600070205080204" pitchFamily="34" charset="-128"/>
                </a:defRPr>
              </a:lvl3pPr>
              <a:lvl4pPr marL="1600200" indent="-228600">
                <a:spcBef>
                  <a:spcPct val="20000"/>
                </a:spcBef>
                <a:buSzPct val="75000"/>
                <a:buChar char="o"/>
                <a:defRPr sz="1200">
                  <a:solidFill>
                    <a:schemeClr val="tx1"/>
                  </a:solidFill>
                  <a:latin typeface="Helvetica Light" pitchFamily="1" charset="0"/>
                  <a:ea typeface="MS PGothic" panose="020B0600070205080204" pitchFamily="34" charset="-128"/>
                </a:defRPr>
              </a:lvl4pPr>
              <a:lvl5pPr marL="2057400" indent="-228600">
                <a:spcBef>
                  <a:spcPct val="20000"/>
                </a:spcBef>
                <a:buChar char="»"/>
                <a:defRPr sz="1200">
                  <a:solidFill>
                    <a:schemeClr val="tx1"/>
                  </a:solidFill>
                  <a:latin typeface="Helvetica Light" pitchFamily="1" charset="0"/>
                  <a:ea typeface="MS PGothic"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9pPr>
            </a:lstStyle>
            <a:p>
              <a:pPr algn="ctr">
                <a:spcBef>
                  <a:spcPct val="0"/>
                </a:spcBef>
                <a:buSzTx/>
              </a:pPr>
              <a:r>
                <a:rPr lang="en-CA" altLang="en-US" sz="1200" b="1" dirty="0">
                  <a:solidFill>
                    <a:srgbClr val="000000"/>
                  </a:solidFill>
                  <a:latin typeface="+mn-lt"/>
                  <a:cs typeface="Arial" panose="020B0604020202020204" pitchFamily="34" charset="0"/>
                </a:rPr>
                <a:t>CEO/Executive Director </a:t>
              </a:r>
            </a:p>
            <a:p>
              <a:pPr algn="ctr">
                <a:spcBef>
                  <a:spcPct val="0"/>
                </a:spcBef>
                <a:buSzTx/>
              </a:pPr>
              <a:r>
                <a:rPr lang="en-CA" altLang="en-US" sz="1200" dirty="0">
                  <a:solidFill>
                    <a:srgbClr val="000000"/>
                  </a:solidFill>
                  <a:latin typeface="+mn-lt"/>
                  <a:cs typeface="Arial" panose="020B0604020202020204" pitchFamily="34" charset="0"/>
                </a:rPr>
                <a:t>(if present)</a:t>
              </a:r>
            </a:p>
          </p:txBody>
        </p:sp>
        <p:cxnSp>
          <p:nvCxnSpPr>
            <p:cNvPr id="17" name="AutoShape 28">
              <a:extLst>
                <a:ext uri="{FF2B5EF4-FFF2-40B4-BE49-F238E27FC236}">
                  <a16:creationId xmlns:a16="http://schemas.microsoft.com/office/drawing/2014/main" id="{425694B1-00DC-4819-8E31-67FF5F6D9648}"/>
                </a:ext>
              </a:extLst>
            </p:cNvPr>
            <p:cNvCxnSpPr>
              <a:cxnSpLocks noChangeShapeType="1"/>
            </p:cNvCxnSpPr>
            <p:nvPr/>
          </p:nvCxnSpPr>
          <p:spPr bwMode="auto">
            <a:xfrm flipV="1">
              <a:off x="2789" y="2808"/>
              <a:ext cx="0" cy="47"/>
            </a:xfrm>
            <a:prstGeom prst="straightConnector1">
              <a:avLst/>
            </a:prstGeom>
            <a:grpFill/>
            <a:ln w="15875">
              <a:solidFill>
                <a:srgbClr val="000000"/>
              </a:solidFill>
              <a:round/>
              <a:headEnd/>
              <a:tailEnd type="triangle" w="med" len="med"/>
            </a:ln>
          </p:spPr>
        </p:cxnSp>
        <p:cxnSp>
          <p:nvCxnSpPr>
            <p:cNvPr id="18" name="AutoShape 29">
              <a:extLst>
                <a:ext uri="{FF2B5EF4-FFF2-40B4-BE49-F238E27FC236}">
                  <a16:creationId xmlns:a16="http://schemas.microsoft.com/office/drawing/2014/main" id="{6C2DB500-A187-4DE9-9FE3-97389564C21D}"/>
                </a:ext>
              </a:extLst>
            </p:cNvPr>
            <p:cNvCxnSpPr>
              <a:cxnSpLocks noChangeShapeType="1"/>
            </p:cNvCxnSpPr>
            <p:nvPr/>
          </p:nvCxnSpPr>
          <p:spPr bwMode="auto">
            <a:xfrm flipV="1">
              <a:off x="2789" y="2521"/>
              <a:ext cx="0" cy="86"/>
            </a:xfrm>
            <a:prstGeom prst="straightConnector1">
              <a:avLst/>
            </a:prstGeom>
            <a:grpFill/>
            <a:ln w="15875">
              <a:solidFill>
                <a:srgbClr val="000000"/>
              </a:solidFill>
              <a:round/>
              <a:headEnd/>
              <a:tailEnd type="triangle" w="med" len="med"/>
            </a:ln>
          </p:spPr>
        </p:cxnSp>
        <p:cxnSp>
          <p:nvCxnSpPr>
            <p:cNvPr id="19" name="AutoShape 30">
              <a:extLst>
                <a:ext uri="{FF2B5EF4-FFF2-40B4-BE49-F238E27FC236}">
                  <a16:creationId xmlns:a16="http://schemas.microsoft.com/office/drawing/2014/main" id="{693D0A2D-081F-45AA-B7B0-6B577E9D735C}"/>
                </a:ext>
              </a:extLst>
            </p:cNvPr>
            <p:cNvCxnSpPr>
              <a:cxnSpLocks noChangeShapeType="1"/>
            </p:cNvCxnSpPr>
            <p:nvPr/>
          </p:nvCxnSpPr>
          <p:spPr bwMode="auto">
            <a:xfrm flipV="1">
              <a:off x="2789" y="2113"/>
              <a:ext cx="0" cy="287"/>
            </a:xfrm>
            <a:prstGeom prst="straightConnector1">
              <a:avLst/>
            </a:prstGeom>
            <a:grpFill/>
            <a:ln w="15875">
              <a:solidFill>
                <a:srgbClr val="000000"/>
              </a:solidFill>
              <a:round/>
              <a:headEnd/>
              <a:tailEnd type="triangle" w="med" len="med"/>
            </a:ln>
          </p:spPr>
        </p:cxnSp>
        <p:cxnSp>
          <p:nvCxnSpPr>
            <p:cNvPr id="20" name="AutoShape 31">
              <a:extLst>
                <a:ext uri="{FF2B5EF4-FFF2-40B4-BE49-F238E27FC236}">
                  <a16:creationId xmlns:a16="http://schemas.microsoft.com/office/drawing/2014/main" id="{9C37F72E-7062-44AE-88FE-EE652D9293B8}"/>
                </a:ext>
              </a:extLst>
            </p:cNvPr>
            <p:cNvCxnSpPr>
              <a:cxnSpLocks noChangeShapeType="1"/>
            </p:cNvCxnSpPr>
            <p:nvPr/>
          </p:nvCxnSpPr>
          <p:spPr bwMode="auto">
            <a:xfrm flipV="1">
              <a:off x="2789" y="1680"/>
              <a:ext cx="0" cy="312"/>
            </a:xfrm>
            <a:prstGeom prst="straightConnector1">
              <a:avLst/>
            </a:prstGeom>
            <a:grpFill/>
            <a:ln w="15875">
              <a:solidFill>
                <a:srgbClr val="000000"/>
              </a:solidFill>
              <a:round/>
              <a:headEnd/>
              <a:tailEnd type="triangle" w="med" len="med"/>
            </a:ln>
          </p:spPr>
        </p:cxnSp>
        <p:sp>
          <p:nvSpPr>
            <p:cNvPr id="21" name="Rectangle 32">
              <a:extLst>
                <a:ext uri="{FF2B5EF4-FFF2-40B4-BE49-F238E27FC236}">
                  <a16:creationId xmlns:a16="http://schemas.microsoft.com/office/drawing/2014/main" id="{71BA24A4-61C9-433F-B513-F50DE114C8A0}"/>
                </a:ext>
              </a:extLst>
            </p:cNvPr>
            <p:cNvSpPr>
              <a:spLocks noChangeArrowheads="1"/>
            </p:cNvSpPr>
            <p:nvPr/>
          </p:nvSpPr>
          <p:spPr bwMode="auto">
            <a:xfrm>
              <a:off x="2244" y="1335"/>
              <a:ext cx="1090" cy="121"/>
            </a:xfrm>
            <a:prstGeom prst="roundRect">
              <a:avLst/>
            </a:prstGeom>
            <a:solidFill>
              <a:srgbClr val="047BC1"/>
            </a:solidFill>
            <a:ln w="9525">
              <a:solidFill>
                <a:schemeClr val="tx1"/>
              </a:solidFill>
              <a:miter lim="800000"/>
              <a:headEnd/>
              <a:tailEnd/>
            </a:ln>
          </p:spPr>
          <p:txBody>
            <a:bodyPr anchor="ctr">
              <a:spAutoFit/>
            </a:bodyPr>
            <a:lstStyle>
              <a:lvl1pPr>
                <a:spcBef>
                  <a:spcPct val="20000"/>
                </a:spcBef>
                <a:buSzPct val="75000"/>
                <a:defRPr sz="1600">
                  <a:solidFill>
                    <a:schemeClr val="tx1"/>
                  </a:solidFill>
                  <a:latin typeface="Helvetica Light" pitchFamily="1" charset="0"/>
                  <a:ea typeface="MS PGothic" panose="020B0600070205080204" pitchFamily="34" charset="-128"/>
                </a:defRPr>
              </a:lvl1pPr>
              <a:lvl2pPr marL="742950" indent="-285750">
                <a:spcBef>
                  <a:spcPct val="20000"/>
                </a:spcBef>
                <a:buSzPct val="75000"/>
                <a:buChar char="•"/>
                <a:defRPr sz="1400">
                  <a:solidFill>
                    <a:schemeClr val="tx1"/>
                  </a:solidFill>
                  <a:latin typeface="Helvetica Light" pitchFamily="1" charset="0"/>
                  <a:ea typeface="MS PGothic" panose="020B0600070205080204" pitchFamily="34" charset="-128"/>
                </a:defRPr>
              </a:lvl2pPr>
              <a:lvl3pPr marL="1143000" indent="-228600">
                <a:spcBef>
                  <a:spcPct val="20000"/>
                </a:spcBef>
                <a:buSzPct val="75000"/>
                <a:buFont typeface="Arial" panose="020B0604020202020204" pitchFamily="34" charset="0"/>
                <a:buChar char="–"/>
                <a:defRPr sz="1200">
                  <a:solidFill>
                    <a:schemeClr val="tx1"/>
                  </a:solidFill>
                  <a:latin typeface="Helvetica Light" pitchFamily="1" charset="0"/>
                  <a:ea typeface="MS PGothic" panose="020B0600070205080204" pitchFamily="34" charset="-128"/>
                </a:defRPr>
              </a:lvl3pPr>
              <a:lvl4pPr marL="1600200" indent="-228600">
                <a:spcBef>
                  <a:spcPct val="20000"/>
                </a:spcBef>
                <a:buSzPct val="75000"/>
                <a:buChar char="o"/>
                <a:defRPr sz="1200">
                  <a:solidFill>
                    <a:schemeClr val="tx1"/>
                  </a:solidFill>
                  <a:latin typeface="Helvetica Light" pitchFamily="1" charset="0"/>
                  <a:ea typeface="MS PGothic" panose="020B0600070205080204" pitchFamily="34" charset="-128"/>
                </a:defRPr>
              </a:lvl4pPr>
              <a:lvl5pPr marL="2057400" indent="-228600">
                <a:spcBef>
                  <a:spcPct val="20000"/>
                </a:spcBef>
                <a:buChar char="»"/>
                <a:defRPr sz="1200">
                  <a:solidFill>
                    <a:schemeClr val="tx1"/>
                  </a:solidFill>
                  <a:latin typeface="Helvetica Light" pitchFamily="1" charset="0"/>
                  <a:ea typeface="MS PGothic"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9pPr>
            </a:lstStyle>
            <a:p>
              <a:pPr algn="ctr">
                <a:spcBef>
                  <a:spcPct val="0"/>
                </a:spcBef>
                <a:buSzTx/>
              </a:pPr>
              <a:r>
                <a:rPr lang="en-CA" altLang="en-US" sz="1200" b="1" dirty="0">
                  <a:solidFill>
                    <a:schemeClr val="bg1"/>
                  </a:solidFill>
                  <a:latin typeface="+mn-lt"/>
                  <a:cs typeface="Arial" panose="020B0604020202020204" pitchFamily="34" charset="0"/>
                </a:rPr>
                <a:t>Legislative Assembly</a:t>
              </a:r>
            </a:p>
          </p:txBody>
        </p:sp>
        <p:cxnSp>
          <p:nvCxnSpPr>
            <p:cNvPr id="22" name="AutoShape 33">
              <a:extLst>
                <a:ext uri="{FF2B5EF4-FFF2-40B4-BE49-F238E27FC236}">
                  <a16:creationId xmlns:a16="http://schemas.microsoft.com/office/drawing/2014/main" id="{338954D9-A180-4169-A95F-F9605782226F}"/>
                </a:ext>
              </a:extLst>
            </p:cNvPr>
            <p:cNvCxnSpPr>
              <a:cxnSpLocks noChangeShapeType="1"/>
            </p:cNvCxnSpPr>
            <p:nvPr/>
          </p:nvCxnSpPr>
          <p:spPr bwMode="auto">
            <a:xfrm flipV="1">
              <a:off x="2789" y="1456"/>
              <a:ext cx="0" cy="102"/>
            </a:xfrm>
            <a:prstGeom prst="straightConnector1">
              <a:avLst/>
            </a:prstGeom>
            <a:grpFill/>
            <a:ln w="15875">
              <a:solidFill>
                <a:srgbClr val="000000"/>
              </a:solidFill>
              <a:round/>
              <a:headEnd/>
              <a:tailEnd type="triangle" w="med" len="med"/>
            </a:ln>
          </p:spPr>
        </p:cxnSp>
        <p:sp>
          <p:nvSpPr>
            <p:cNvPr id="23" name="Rectangle 34">
              <a:extLst>
                <a:ext uri="{FF2B5EF4-FFF2-40B4-BE49-F238E27FC236}">
                  <a16:creationId xmlns:a16="http://schemas.microsoft.com/office/drawing/2014/main" id="{2277C526-3AB7-4658-BDD3-D9657B8F84F8}"/>
                </a:ext>
              </a:extLst>
            </p:cNvPr>
            <p:cNvSpPr>
              <a:spLocks noChangeArrowheads="1"/>
            </p:cNvSpPr>
            <p:nvPr/>
          </p:nvSpPr>
          <p:spPr bwMode="auto">
            <a:xfrm>
              <a:off x="2244" y="2400"/>
              <a:ext cx="1090" cy="121"/>
            </a:xfrm>
            <a:prstGeom prst="roundRect">
              <a:avLst/>
            </a:prstGeom>
            <a:solidFill>
              <a:schemeClr val="bg1"/>
            </a:solidFill>
            <a:ln w="9525">
              <a:solidFill>
                <a:schemeClr val="tx1"/>
              </a:solidFill>
              <a:miter lim="800000"/>
              <a:headEnd/>
              <a:tailEnd/>
            </a:ln>
          </p:spPr>
          <p:txBody>
            <a:bodyPr anchor="ctr">
              <a:spAutoFit/>
            </a:bodyPr>
            <a:lstStyle>
              <a:lvl1pPr>
                <a:spcBef>
                  <a:spcPct val="20000"/>
                </a:spcBef>
                <a:buSzPct val="75000"/>
                <a:defRPr sz="1600">
                  <a:solidFill>
                    <a:schemeClr val="tx1"/>
                  </a:solidFill>
                  <a:latin typeface="Helvetica Light" pitchFamily="1" charset="0"/>
                  <a:ea typeface="MS PGothic" panose="020B0600070205080204" pitchFamily="34" charset="-128"/>
                </a:defRPr>
              </a:lvl1pPr>
              <a:lvl2pPr marL="742950" indent="-285750">
                <a:spcBef>
                  <a:spcPct val="20000"/>
                </a:spcBef>
                <a:buSzPct val="75000"/>
                <a:buChar char="•"/>
                <a:defRPr sz="1400">
                  <a:solidFill>
                    <a:schemeClr val="tx1"/>
                  </a:solidFill>
                  <a:latin typeface="Helvetica Light" pitchFamily="1" charset="0"/>
                  <a:ea typeface="MS PGothic" panose="020B0600070205080204" pitchFamily="34" charset="-128"/>
                </a:defRPr>
              </a:lvl2pPr>
              <a:lvl3pPr marL="1143000" indent="-228600">
                <a:spcBef>
                  <a:spcPct val="20000"/>
                </a:spcBef>
                <a:buSzPct val="75000"/>
                <a:buFont typeface="Arial" panose="020B0604020202020204" pitchFamily="34" charset="0"/>
                <a:buChar char="–"/>
                <a:defRPr sz="1200">
                  <a:solidFill>
                    <a:schemeClr val="tx1"/>
                  </a:solidFill>
                  <a:latin typeface="Helvetica Light" pitchFamily="1" charset="0"/>
                  <a:ea typeface="MS PGothic" panose="020B0600070205080204" pitchFamily="34" charset="-128"/>
                </a:defRPr>
              </a:lvl3pPr>
              <a:lvl4pPr marL="1600200" indent="-228600">
                <a:spcBef>
                  <a:spcPct val="20000"/>
                </a:spcBef>
                <a:buSzPct val="75000"/>
                <a:buChar char="o"/>
                <a:defRPr sz="1200">
                  <a:solidFill>
                    <a:schemeClr val="tx1"/>
                  </a:solidFill>
                  <a:latin typeface="Helvetica Light" pitchFamily="1" charset="0"/>
                  <a:ea typeface="MS PGothic" panose="020B0600070205080204" pitchFamily="34" charset="-128"/>
                </a:defRPr>
              </a:lvl4pPr>
              <a:lvl5pPr marL="2057400" indent="-228600">
                <a:spcBef>
                  <a:spcPct val="20000"/>
                </a:spcBef>
                <a:buChar char="»"/>
                <a:defRPr sz="1200">
                  <a:solidFill>
                    <a:schemeClr val="tx1"/>
                  </a:solidFill>
                  <a:latin typeface="Helvetica Light" pitchFamily="1" charset="0"/>
                  <a:ea typeface="MS PGothic"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9pPr>
            </a:lstStyle>
            <a:p>
              <a:pPr algn="ctr">
                <a:spcBef>
                  <a:spcPct val="0"/>
                </a:spcBef>
                <a:buSzTx/>
              </a:pPr>
              <a:r>
                <a:rPr lang="en-CA" altLang="en-US" sz="1200" b="1" dirty="0">
                  <a:solidFill>
                    <a:srgbClr val="000000"/>
                  </a:solidFill>
                  <a:latin typeface="+mn-lt"/>
                  <a:cs typeface="Arial" panose="020B0604020202020204" pitchFamily="34" charset="0"/>
                </a:rPr>
                <a:t>Agency Chair</a:t>
              </a:r>
              <a:endParaRPr lang="en-CA" altLang="en-US" sz="1200" b="1" dirty="0">
                <a:latin typeface="+mn-lt"/>
                <a:cs typeface="Arial" panose="020B0604020202020204" pitchFamily="34" charset="0"/>
              </a:endParaRPr>
            </a:p>
          </p:txBody>
        </p:sp>
        <p:sp>
          <p:nvSpPr>
            <p:cNvPr id="24" name="Rectangle 35">
              <a:extLst>
                <a:ext uri="{FF2B5EF4-FFF2-40B4-BE49-F238E27FC236}">
                  <a16:creationId xmlns:a16="http://schemas.microsoft.com/office/drawing/2014/main" id="{D0A2FE00-B62B-4C87-B3EB-7DF7E20AA5E6}"/>
                </a:ext>
              </a:extLst>
            </p:cNvPr>
            <p:cNvSpPr>
              <a:spLocks noChangeArrowheads="1"/>
            </p:cNvSpPr>
            <p:nvPr/>
          </p:nvSpPr>
          <p:spPr bwMode="auto">
            <a:xfrm>
              <a:off x="2244" y="1992"/>
              <a:ext cx="1090" cy="121"/>
            </a:xfrm>
            <a:prstGeom prst="roundRect">
              <a:avLst/>
            </a:prstGeom>
            <a:solidFill>
              <a:schemeClr val="bg1"/>
            </a:solidFill>
            <a:ln w="9525">
              <a:solidFill>
                <a:schemeClr val="tx1"/>
              </a:solidFill>
              <a:miter lim="800000"/>
              <a:headEnd/>
              <a:tailEnd/>
            </a:ln>
          </p:spPr>
          <p:txBody>
            <a:bodyPr anchor="ctr">
              <a:spAutoFit/>
            </a:bodyPr>
            <a:lstStyle>
              <a:lvl1pPr>
                <a:spcBef>
                  <a:spcPct val="20000"/>
                </a:spcBef>
                <a:buSzPct val="75000"/>
                <a:defRPr sz="1600">
                  <a:solidFill>
                    <a:schemeClr val="tx1"/>
                  </a:solidFill>
                  <a:latin typeface="Helvetica Light" pitchFamily="1" charset="0"/>
                  <a:ea typeface="MS PGothic" panose="020B0600070205080204" pitchFamily="34" charset="-128"/>
                </a:defRPr>
              </a:lvl1pPr>
              <a:lvl2pPr marL="742950" indent="-285750">
                <a:spcBef>
                  <a:spcPct val="20000"/>
                </a:spcBef>
                <a:buSzPct val="75000"/>
                <a:buChar char="•"/>
                <a:defRPr sz="1400">
                  <a:solidFill>
                    <a:schemeClr val="tx1"/>
                  </a:solidFill>
                  <a:latin typeface="Helvetica Light" pitchFamily="1" charset="0"/>
                  <a:ea typeface="MS PGothic" panose="020B0600070205080204" pitchFamily="34" charset="-128"/>
                </a:defRPr>
              </a:lvl2pPr>
              <a:lvl3pPr marL="1143000" indent="-228600">
                <a:spcBef>
                  <a:spcPct val="20000"/>
                </a:spcBef>
                <a:buSzPct val="75000"/>
                <a:buFont typeface="Arial" panose="020B0604020202020204" pitchFamily="34" charset="0"/>
                <a:buChar char="–"/>
                <a:defRPr sz="1200">
                  <a:solidFill>
                    <a:schemeClr val="tx1"/>
                  </a:solidFill>
                  <a:latin typeface="Helvetica Light" pitchFamily="1" charset="0"/>
                  <a:ea typeface="MS PGothic" panose="020B0600070205080204" pitchFamily="34" charset="-128"/>
                </a:defRPr>
              </a:lvl3pPr>
              <a:lvl4pPr marL="1600200" indent="-228600">
                <a:spcBef>
                  <a:spcPct val="20000"/>
                </a:spcBef>
                <a:buSzPct val="75000"/>
                <a:buChar char="o"/>
                <a:defRPr sz="1200">
                  <a:solidFill>
                    <a:schemeClr val="tx1"/>
                  </a:solidFill>
                  <a:latin typeface="Helvetica Light" pitchFamily="1" charset="0"/>
                  <a:ea typeface="MS PGothic" panose="020B0600070205080204" pitchFamily="34" charset="-128"/>
                </a:defRPr>
              </a:lvl4pPr>
              <a:lvl5pPr marL="2057400" indent="-228600">
                <a:spcBef>
                  <a:spcPct val="20000"/>
                </a:spcBef>
                <a:buChar char="»"/>
                <a:defRPr sz="1200">
                  <a:solidFill>
                    <a:schemeClr val="tx1"/>
                  </a:solidFill>
                  <a:latin typeface="Helvetica Light" pitchFamily="1" charset="0"/>
                  <a:ea typeface="MS PGothic"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9pPr>
            </a:lstStyle>
            <a:p>
              <a:pPr algn="ctr">
                <a:spcBef>
                  <a:spcPct val="0"/>
                </a:spcBef>
                <a:buSzTx/>
              </a:pPr>
              <a:r>
                <a:rPr lang="en-CA" altLang="en-US" sz="1200" b="1" dirty="0">
                  <a:solidFill>
                    <a:srgbClr val="000000"/>
                  </a:solidFill>
                  <a:latin typeface="+mn-lt"/>
                  <a:cs typeface="Arial" panose="020B0604020202020204" pitchFamily="34" charset="0"/>
                </a:rPr>
                <a:t>Minister</a:t>
              </a:r>
              <a:endParaRPr lang="en-CA" altLang="en-US" sz="1200" b="1" dirty="0">
                <a:latin typeface="+mn-lt"/>
                <a:cs typeface="Arial" panose="020B0604020202020204" pitchFamily="34" charset="0"/>
              </a:endParaRPr>
            </a:p>
          </p:txBody>
        </p:sp>
        <p:sp>
          <p:nvSpPr>
            <p:cNvPr id="25" name="Text Box 36">
              <a:extLst>
                <a:ext uri="{FF2B5EF4-FFF2-40B4-BE49-F238E27FC236}">
                  <a16:creationId xmlns:a16="http://schemas.microsoft.com/office/drawing/2014/main" id="{0B9084EC-D2B1-4F04-BDC7-6284E3EA1858}"/>
                </a:ext>
              </a:extLst>
            </p:cNvPr>
            <p:cNvSpPr txBox="1">
              <a:spLocks noChangeArrowheads="1"/>
            </p:cNvSpPr>
            <p:nvPr/>
          </p:nvSpPr>
          <p:spPr bwMode="auto">
            <a:xfrm rot="10800000">
              <a:off x="2047" y="2521"/>
              <a:ext cx="163" cy="37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a:spcBef>
                  <a:spcPct val="20000"/>
                </a:spcBef>
                <a:buSzPct val="75000"/>
                <a:defRPr sz="1600">
                  <a:solidFill>
                    <a:schemeClr val="tx1"/>
                  </a:solidFill>
                  <a:latin typeface="Helvetica Light" pitchFamily="1" charset="0"/>
                  <a:ea typeface="MS PGothic" panose="020B0600070205080204" pitchFamily="34" charset="-128"/>
                </a:defRPr>
              </a:lvl1pPr>
              <a:lvl2pPr marL="742950" indent="-285750">
                <a:spcBef>
                  <a:spcPct val="20000"/>
                </a:spcBef>
                <a:buSzPct val="75000"/>
                <a:buChar char="•"/>
                <a:defRPr sz="1400">
                  <a:solidFill>
                    <a:schemeClr val="tx1"/>
                  </a:solidFill>
                  <a:latin typeface="Helvetica Light" pitchFamily="1" charset="0"/>
                  <a:ea typeface="MS PGothic" panose="020B0600070205080204" pitchFamily="34" charset="-128"/>
                </a:defRPr>
              </a:lvl2pPr>
              <a:lvl3pPr marL="1143000" indent="-228600">
                <a:spcBef>
                  <a:spcPct val="20000"/>
                </a:spcBef>
                <a:buSzPct val="75000"/>
                <a:buFont typeface="Arial" panose="020B0604020202020204" pitchFamily="34" charset="0"/>
                <a:buChar char="–"/>
                <a:defRPr sz="1200">
                  <a:solidFill>
                    <a:schemeClr val="tx1"/>
                  </a:solidFill>
                  <a:latin typeface="Helvetica Light" pitchFamily="1" charset="0"/>
                  <a:ea typeface="MS PGothic" panose="020B0600070205080204" pitchFamily="34" charset="-128"/>
                </a:defRPr>
              </a:lvl3pPr>
              <a:lvl4pPr marL="1600200" indent="-228600">
                <a:spcBef>
                  <a:spcPct val="20000"/>
                </a:spcBef>
                <a:buSzPct val="75000"/>
                <a:buChar char="o"/>
                <a:defRPr sz="1200">
                  <a:solidFill>
                    <a:schemeClr val="tx1"/>
                  </a:solidFill>
                  <a:latin typeface="Helvetica Light" pitchFamily="1" charset="0"/>
                  <a:ea typeface="MS PGothic" panose="020B0600070205080204" pitchFamily="34" charset="-128"/>
                </a:defRPr>
              </a:lvl4pPr>
              <a:lvl5pPr marL="2057400" indent="-228600">
                <a:spcBef>
                  <a:spcPct val="20000"/>
                </a:spcBef>
                <a:buChar char="»"/>
                <a:defRPr sz="1200">
                  <a:solidFill>
                    <a:schemeClr val="tx1"/>
                  </a:solidFill>
                  <a:latin typeface="Helvetica Light" pitchFamily="1" charset="0"/>
                  <a:ea typeface="MS PGothic"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9pPr>
            </a:lstStyle>
            <a:p>
              <a:pPr algn="ctr">
                <a:spcBef>
                  <a:spcPct val="0"/>
                </a:spcBef>
                <a:buSzTx/>
              </a:pPr>
              <a:r>
                <a:rPr lang="en-CA" altLang="en-US" sz="1200" b="1" dirty="0">
                  <a:latin typeface="+mn-lt"/>
                  <a:cs typeface="Arial" panose="020B0604020202020204" pitchFamily="34" charset="0"/>
                </a:rPr>
                <a:t>Agency</a:t>
              </a:r>
            </a:p>
          </p:txBody>
        </p:sp>
        <p:sp>
          <p:nvSpPr>
            <p:cNvPr id="26" name="Text Box 37">
              <a:extLst>
                <a:ext uri="{FF2B5EF4-FFF2-40B4-BE49-F238E27FC236}">
                  <a16:creationId xmlns:a16="http://schemas.microsoft.com/office/drawing/2014/main" id="{B7CF8F38-1051-458C-AE5B-217081B3840D}"/>
                </a:ext>
              </a:extLst>
            </p:cNvPr>
            <p:cNvSpPr txBox="1">
              <a:spLocks noChangeArrowheads="1"/>
            </p:cNvSpPr>
            <p:nvPr/>
          </p:nvSpPr>
          <p:spPr bwMode="auto">
            <a:xfrm rot="10800000">
              <a:off x="2020" y="1842"/>
              <a:ext cx="224" cy="41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a:spcBef>
                  <a:spcPct val="20000"/>
                </a:spcBef>
                <a:buSzPct val="75000"/>
                <a:defRPr sz="1600">
                  <a:solidFill>
                    <a:schemeClr val="tx1"/>
                  </a:solidFill>
                  <a:latin typeface="Helvetica Light" pitchFamily="1" charset="0"/>
                  <a:ea typeface="MS PGothic" panose="020B0600070205080204" pitchFamily="34" charset="-128"/>
                </a:defRPr>
              </a:lvl1pPr>
              <a:lvl2pPr marL="742950" indent="-285750">
                <a:spcBef>
                  <a:spcPct val="20000"/>
                </a:spcBef>
                <a:buSzPct val="75000"/>
                <a:buChar char="•"/>
                <a:defRPr sz="1400">
                  <a:solidFill>
                    <a:schemeClr val="tx1"/>
                  </a:solidFill>
                  <a:latin typeface="Helvetica Light" pitchFamily="1" charset="0"/>
                  <a:ea typeface="MS PGothic" panose="020B0600070205080204" pitchFamily="34" charset="-128"/>
                </a:defRPr>
              </a:lvl2pPr>
              <a:lvl3pPr marL="1143000" indent="-228600">
                <a:spcBef>
                  <a:spcPct val="20000"/>
                </a:spcBef>
                <a:buSzPct val="75000"/>
                <a:buFont typeface="Arial" panose="020B0604020202020204" pitchFamily="34" charset="0"/>
                <a:buChar char="–"/>
                <a:defRPr sz="1200">
                  <a:solidFill>
                    <a:schemeClr val="tx1"/>
                  </a:solidFill>
                  <a:latin typeface="Helvetica Light" pitchFamily="1" charset="0"/>
                  <a:ea typeface="MS PGothic" panose="020B0600070205080204" pitchFamily="34" charset="-128"/>
                </a:defRPr>
              </a:lvl3pPr>
              <a:lvl4pPr marL="1600200" indent="-228600">
                <a:spcBef>
                  <a:spcPct val="20000"/>
                </a:spcBef>
                <a:buSzPct val="75000"/>
                <a:buChar char="o"/>
                <a:defRPr sz="1200">
                  <a:solidFill>
                    <a:schemeClr val="tx1"/>
                  </a:solidFill>
                  <a:latin typeface="Helvetica Light" pitchFamily="1" charset="0"/>
                  <a:ea typeface="MS PGothic" panose="020B0600070205080204" pitchFamily="34" charset="-128"/>
                </a:defRPr>
              </a:lvl4pPr>
              <a:lvl5pPr marL="2057400" indent="-228600">
                <a:spcBef>
                  <a:spcPct val="20000"/>
                </a:spcBef>
                <a:buChar char="»"/>
                <a:defRPr sz="1200">
                  <a:solidFill>
                    <a:schemeClr val="tx1"/>
                  </a:solidFill>
                  <a:latin typeface="Helvetica Light" pitchFamily="1" charset="0"/>
                  <a:ea typeface="MS PGothic"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9pPr>
            </a:lstStyle>
            <a:p>
              <a:pPr algn="ctr">
                <a:spcBef>
                  <a:spcPct val="0"/>
                </a:spcBef>
                <a:buSzTx/>
              </a:pPr>
              <a:r>
                <a:rPr lang="en-CA" altLang="en-US" sz="1200" b="1" dirty="0">
                  <a:latin typeface="+mn-lt"/>
                  <a:cs typeface="Arial" panose="020B0604020202020204" pitchFamily="34" charset="0"/>
                </a:rPr>
                <a:t>Ministry</a:t>
              </a:r>
            </a:p>
          </p:txBody>
        </p:sp>
      </p:grpSp>
      <p:sp>
        <p:nvSpPr>
          <p:cNvPr id="7" name="Slide Number Placeholder 6">
            <a:extLst>
              <a:ext uri="{FF2B5EF4-FFF2-40B4-BE49-F238E27FC236}">
                <a16:creationId xmlns:a16="http://schemas.microsoft.com/office/drawing/2014/main" id="{4FD86FB8-DA35-9A42-8ADC-BCC3CE172B31}"/>
              </a:ext>
            </a:extLst>
          </p:cNvPr>
          <p:cNvSpPr>
            <a:spLocks noGrp="1"/>
          </p:cNvSpPr>
          <p:nvPr>
            <p:ph type="sldNum" sz="quarter" idx="12"/>
          </p:nvPr>
        </p:nvSpPr>
        <p:spPr/>
        <p:txBody>
          <a:bodyPr/>
          <a:lstStyle/>
          <a:p>
            <a:fld id="{9CAA33A2-411E-8443-83D0-3263C24E97A5}" type="slidenum">
              <a:rPr lang="en-US" smtClean="0"/>
              <a:pPr/>
              <a:t>14</a:t>
            </a:fld>
            <a:endParaRPr lang="en-US" dirty="0"/>
          </a:p>
        </p:txBody>
      </p:sp>
      <p:sp>
        <p:nvSpPr>
          <p:cNvPr id="6" name="Footer Placeholder 5">
            <a:extLst>
              <a:ext uri="{FF2B5EF4-FFF2-40B4-BE49-F238E27FC236}">
                <a16:creationId xmlns:a16="http://schemas.microsoft.com/office/drawing/2014/main" id="{319B345B-43AF-6041-8342-99138460B1CA}"/>
              </a:ext>
            </a:extLst>
          </p:cNvPr>
          <p:cNvSpPr>
            <a:spLocks noGrp="1"/>
          </p:cNvSpPr>
          <p:nvPr>
            <p:ph type="ftr" sz="quarter" idx="11"/>
          </p:nvPr>
        </p:nvSpPr>
        <p:spPr/>
        <p:txBody>
          <a:bodyPr/>
          <a:lstStyle/>
          <a:p>
            <a:pPr algn="l"/>
            <a:r>
              <a:rPr lang="en-US" dirty="0"/>
              <a:t>Public Appointee Role and Governance Overview</a:t>
            </a:r>
          </a:p>
        </p:txBody>
      </p:sp>
    </p:spTree>
    <p:extLst>
      <p:ext uri="{BB962C8B-B14F-4D97-AF65-F5344CB8AC3E}">
        <p14:creationId xmlns:p14="http://schemas.microsoft.com/office/powerpoint/2010/main" val="797982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E2C54-319F-4459-9710-35F298648035}"/>
              </a:ext>
            </a:extLst>
          </p:cNvPr>
          <p:cNvSpPr>
            <a:spLocks noGrp="1"/>
          </p:cNvSpPr>
          <p:nvPr>
            <p:ph type="title"/>
          </p:nvPr>
        </p:nvSpPr>
        <p:spPr/>
        <p:txBody>
          <a:bodyPr/>
          <a:lstStyle/>
          <a:p>
            <a:r>
              <a:rPr lang="en-CA" dirty="0"/>
              <a:t>Agency Oversight</a:t>
            </a:r>
          </a:p>
        </p:txBody>
      </p:sp>
      <p:sp>
        <p:nvSpPr>
          <p:cNvPr id="7" name="TextBox 6">
            <a:extLst>
              <a:ext uri="{FF2B5EF4-FFF2-40B4-BE49-F238E27FC236}">
                <a16:creationId xmlns:a16="http://schemas.microsoft.com/office/drawing/2014/main" id="{79E16B9B-FEF4-464E-83C9-6750AE0CA1A3}"/>
              </a:ext>
            </a:extLst>
          </p:cNvPr>
          <p:cNvSpPr txBox="1"/>
          <p:nvPr/>
        </p:nvSpPr>
        <p:spPr>
          <a:xfrm>
            <a:off x="347297" y="1061604"/>
            <a:ext cx="8310735" cy="584775"/>
          </a:xfrm>
          <a:prstGeom prst="rect">
            <a:avLst/>
          </a:prstGeom>
          <a:noFill/>
        </p:spPr>
        <p:txBody>
          <a:bodyPr wrap="square" rtlCol="0">
            <a:spAutoFit/>
          </a:bodyPr>
          <a:lstStyle/>
          <a:p>
            <a:r>
              <a:rPr lang="en-CA" sz="1600" b="1" dirty="0">
                <a:solidFill>
                  <a:srgbClr val="047BC1"/>
                </a:solidFill>
              </a:rPr>
              <a:t>Agency oversight describes the processes that provide watchful care to agencies so that they work within the context of government priority-setting.</a:t>
            </a:r>
          </a:p>
        </p:txBody>
      </p:sp>
      <p:sp>
        <p:nvSpPr>
          <p:cNvPr id="3" name="Content Placeholder 2">
            <a:extLst>
              <a:ext uri="{FF2B5EF4-FFF2-40B4-BE49-F238E27FC236}">
                <a16:creationId xmlns:a16="http://schemas.microsoft.com/office/drawing/2014/main" id="{591454DB-845F-4553-B087-9D608A9F899C}"/>
              </a:ext>
            </a:extLst>
          </p:cNvPr>
          <p:cNvSpPr>
            <a:spLocks noGrp="1"/>
          </p:cNvSpPr>
          <p:nvPr>
            <p:ph idx="1"/>
          </p:nvPr>
        </p:nvSpPr>
        <p:spPr>
          <a:xfrm>
            <a:off x="347296" y="1800521"/>
            <a:ext cx="8456734" cy="1351331"/>
          </a:xfrm>
          <a:noFill/>
        </p:spPr>
        <p:txBody>
          <a:bodyPr>
            <a:normAutofit/>
          </a:bodyPr>
          <a:lstStyle/>
          <a:p>
            <a:pPr marL="342900" indent="-342900">
              <a:lnSpc>
                <a:spcPct val="100000"/>
              </a:lnSpc>
              <a:buFont typeface="Wingdings" panose="05000000000000000000" pitchFamily="2" charset="2"/>
              <a:buChar char="§"/>
            </a:pPr>
            <a:r>
              <a:rPr lang="en-CA" sz="1400" dirty="0"/>
              <a:t>Oversight of agencies is part of the accountability of the executive branch to the legislature. The responsible minister, with the support of the ministry, is accountable for providing the oversight.</a:t>
            </a:r>
          </a:p>
          <a:p>
            <a:pPr marL="342900" indent="-342900">
              <a:lnSpc>
                <a:spcPct val="100000"/>
              </a:lnSpc>
              <a:buFont typeface="Wingdings" panose="05000000000000000000" pitchFamily="2" charset="2"/>
              <a:buChar char="§"/>
            </a:pPr>
            <a:r>
              <a:rPr lang="en-CA" sz="1400" dirty="0"/>
              <a:t>Legislative branch also plays a role through the </a:t>
            </a:r>
            <a:r>
              <a:rPr lang="en-CA" sz="1400" dirty="0">
                <a:hlinkClick r:id="rId2"/>
              </a:rPr>
              <a:t>Standing Committee on Government Agencies</a:t>
            </a:r>
            <a:r>
              <a:rPr lang="en-CA" sz="1400" dirty="0"/>
              <a:t> (SCOGA) which is an all party committee of the Ontario legislature. SCOGA has jurisdiction over provincial agencies and government corporations.</a:t>
            </a:r>
          </a:p>
        </p:txBody>
      </p:sp>
      <p:sp>
        <p:nvSpPr>
          <p:cNvPr id="12" name="Content Placeholder 2">
            <a:extLst>
              <a:ext uri="{FF2B5EF4-FFF2-40B4-BE49-F238E27FC236}">
                <a16:creationId xmlns:a16="http://schemas.microsoft.com/office/drawing/2014/main" id="{0794DEAF-212E-4332-AC38-AF8575BBEADC}"/>
              </a:ext>
            </a:extLst>
          </p:cNvPr>
          <p:cNvSpPr txBox="1">
            <a:spLocks/>
          </p:cNvSpPr>
          <p:nvPr/>
        </p:nvSpPr>
        <p:spPr>
          <a:xfrm>
            <a:off x="339970" y="3143726"/>
            <a:ext cx="4232030" cy="2531210"/>
          </a:xfrm>
          <a:prstGeom prst="rect">
            <a:avLst/>
          </a:prstGeom>
          <a:noFill/>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SzPct val="75000"/>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buFont typeface="Wingdings" panose="05000000000000000000" pitchFamily="2" charset="2"/>
              <a:buChar char="§"/>
            </a:pPr>
            <a:r>
              <a:rPr lang="en-CA" sz="1400" dirty="0"/>
              <a:t>Standing Committee on Government Agencies is tasked with the legislative oversight of agencies and agency appointments. The Committee:</a:t>
            </a:r>
          </a:p>
          <a:p>
            <a:pPr marL="1028700" lvl="1" indent="-342900">
              <a:lnSpc>
                <a:spcPct val="100000"/>
              </a:lnSpc>
              <a:buFont typeface="Wingdings" panose="05000000000000000000" pitchFamily="2" charset="2"/>
              <a:buChar char="§"/>
            </a:pPr>
            <a:r>
              <a:rPr lang="en-CA" sz="1400" dirty="0"/>
              <a:t>May review agencies to reduce possible redundancies and improve agency accountability</a:t>
            </a:r>
          </a:p>
          <a:p>
            <a:pPr marL="1028700" lvl="1" indent="-342900">
              <a:lnSpc>
                <a:spcPct val="100000"/>
              </a:lnSpc>
              <a:buFont typeface="Wingdings" panose="05000000000000000000" pitchFamily="2" charset="2"/>
              <a:buChar char="§"/>
            </a:pPr>
            <a:r>
              <a:rPr lang="en-CA" sz="1400" dirty="0"/>
              <a:t>Reviews new public appointments made by Order-in-Council (OIC) over one year in length, and may interview selected intended appointees</a:t>
            </a:r>
          </a:p>
        </p:txBody>
      </p:sp>
      <p:sp>
        <p:nvSpPr>
          <p:cNvPr id="5" name="Slide Number Placeholder 4">
            <a:extLst>
              <a:ext uri="{FF2B5EF4-FFF2-40B4-BE49-F238E27FC236}">
                <a16:creationId xmlns:a16="http://schemas.microsoft.com/office/drawing/2014/main" id="{5D07A0C9-F103-4C0A-B1AB-49ADD6398593}"/>
              </a:ext>
            </a:extLst>
          </p:cNvPr>
          <p:cNvSpPr>
            <a:spLocks noGrp="1"/>
          </p:cNvSpPr>
          <p:nvPr>
            <p:ph type="sldNum" sz="quarter" idx="12"/>
          </p:nvPr>
        </p:nvSpPr>
        <p:spPr/>
        <p:txBody>
          <a:bodyPr/>
          <a:lstStyle/>
          <a:p>
            <a:fld id="{9CAA33A2-411E-8443-83D0-3263C24E97A5}" type="slidenum">
              <a:rPr lang="en-US" smtClean="0"/>
              <a:pPr/>
              <a:t>15</a:t>
            </a:fld>
            <a:endParaRPr lang="en-US" dirty="0"/>
          </a:p>
        </p:txBody>
      </p:sp>
      <p:sp>
        <p:nvSpPr>
          <p:cNvPr id="6" name="Footer Placeholder 5">
            <a:extLst>
              <a:ext uri="{FF2B5EF4-FFF2-40B4-BE49-F238E27FC236}">
                <a16:creationId xmlns:a16="http://schemas.microsoft.com/office/drawing/2014/main" id="{29C13081-5913-45EA-BDA5-B5F9E125A88E}"/>
              </a:ext>
            </a:extLst>
          </p:cNvPr>
          <p:cNvSpPr>
            <a:spLocks noGrp="1"/>
          </p:cNvSpPr>
          <p:nvPr>
            <p:ph type="ftr" sz="quarter" idx="11"/>
          </p:nvPr>
        </p:nvSpPr>
        <p:spPr/>
        <p:txBody>
          <a:bodyPr/>
          <a:lstStyle/>
          <a:p>
            <a:pPr algn="l"/>
            <a:r>
              <a:rPr lang="en-US" dirty="0"/>
              <a:t>Public Appointee Role and Governance Overview</a:t>
            </a:r>
          </a:p>
        </p:txBody>
      </p:sp>
      <p:pic>
        <p:nvPicPr>
          <p:cNvPr id="11" name="Picture 10">
            <a:extLst>
              <a:ext uri="{FF2B5EF4-FFF2-40B4-BE49-F238E27FC236}">
                <a16:creationId xmlns:a16="http://schemas.microsoft.com/office/drawing/2014/main" id="{9FE8000B-BB38-4FD1-9F61-8775C4E84F0A}"/>
              </a:ext>
              <a:ext uri="{C183D7F6-B498-43B3-948B-1728B52AA6E4}">
                <adec:decorative xmlns:adec="http://schemas.microsoft.com/office/drawing/2017/decorative" val="1"/>
              </a:ext>
            </a:extLst>
          </p:cNvPr>
          <p:cNvPicPr>
            <a:picLocks noChangeAspect="1"/>
          </p:cNvPicPr>
          <p:nvPr/>
        </p:nvPicPr>
        <p:blipFill>
          <a:blip r:embed="rId3">
            <a:clrChange>
              <a:clrFrom>
                <a:srgbClr val="31D4E7"/>
              </a:clrFrom>
              <a:clrTo>
                <a:srgbClr val="31D4E7">
                  <a:alpha val="0"/>
                </a:srgbClr>
              </a:clrTo>
            </a:clrChange>
            <a:extLst>
              <a:ext uri="{837473B0-CC2E-450A-ABE3-18F120FF3D39}">
                <a1611:picAttrSrcUrl xmlns:a1611="http://schemas.microsoft.com/office/drawing/2016/11/main" r:id="rId4"/>
              </a:ext>
            </a:extLst>
          </a:blip>
          <a:stretch>
            <a:fillRect/>
          </a:stretch>
        </p:blipFill>
        <p:spPr>
          <a:xfrm>
            <a:off x="4280747" y="3062387"/>
            <a:ext cx="4713808" cy="2734009"/>
          </a:xfrm>
          <a:prstGeom prst="rect">
            <a:avLst/>
          </a:prstGeom>
        </p:spPr>
      </p:pic>
    </p:spTree>
    <p:extLst>
      <p:ext uri="{BB962C8B-B14F-4D97-AF65-F5344CB8AC3E}">
        <p14:creationId xmlns:p14="http://schemas.microsoft.com/office/powerpoint/2010/main" val="3103181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01BC6-A4E6-44F0-A6FF-F8A5C545955F}"/>
              </a:ext>
            </a:extLst>
          </p:cNvPr>
          <p:cNvSpPr>
            <a:spLocks noGrp="1"/>
          </p:cNvSpPr>
          <p:nvPr>
            <p:ph type="title"/>
          </p:nvPr>
        </p:nvSpPr>
        <p:spPr/>
        <p:txBody>
          <a:bodyPr/>
          <a:lstStyle/>
          <a:p>
            <a:r>
              <a:rPr lang="en-CA" dirty="0"/>
              <a:t>Governance Principles in the Public Sector</a:t>
            </a:r>
          </a:p>
        </p:txBody>
      </p:sp>
      <p:sp>
        <p:nvSpPr>
          <p:cNvPr id="5" name="Slide Number Placeholder 4">
            <a:extLst>
              <a:ext uri="{FF2B5EF4-FFF2-40B4-BE49-F238E27FC236}">
                <a16:creationId xmlns:a16="http://schemas.microsoft.com/office/drawing/2014/main" id="{FCCF4DBA-AB7A-4F24-9A57-7540F2A639C3}"/>
              </a:ext>
            </a:extLst>
          </p:cNvPr>
          <p:cNvSpPr>
            <a:spLocks noGrp="1"/>
          </p:cNvSpPr>
          <p:nvPr>
            <p:ph type="sldNum" sz="quarter" idx="12"/>
          </p:nvPr>
        </p:nvSpPr>
        <p:spPr/>
        <p:txBody>
          <a:bodyPr/>
          <a:lstStyle/>
          <a:p>
            <a:fld id="{9CAA33A2-411E-8443-83D0-3263C24E97A5}" type="slidenum">
              <a:rPr lang="en-US" smtClean="0"/>
              <a:pPr/>
              <a:t>16</a:t>
            </a:fld>
            <a:endParaRPr lang="en-US" dirty="0"/>
          </a:p>
        </p:txBody>
      </p:sp>
      <p:sp>
        <p:nvSpPr>
          <p:cNvPr id="6" name="Footer Placeholder 5">
            <a:extLst>
              <a:ext uri="{FF2B5EF4-FFF2-40B4-BE49-F238E27FC236}">
                <a16:creationId xmlns:a16="http://schemas.microsoft.com/office/drawing/2014/main" id="{BBF13B99-F9EE-45B7-A60A-803D871FA921}"/>
              </a:ext>
            </a:extLst>
          </p:cNvPr>
          <p:cNvSpPr>
            <a:spLocks noGrp="1"/>
          </p:cNvSpPr>
          <p:nvPr>
            <p:ph type="ftr" sz="quarter" idx="11"/>
          </p:nvPr>
        </p:nvSpPr>
        <p:spPr/>
        <p:txBody>
          <a:bodyPr/>
          <a:lstStyle/>
          <a:p>
            <a:pPr algn="l"/>
            <a:r>
              <a:rPr lang="en-US" dirty="0"/>
              <a:t>Public Appointee Role and Governance Overview</a:t>
            </a:r>
          </a:p>
        </p:txBody>
      </p:sp>
      <p:sp>
        <p:nvSpPr>
          <p:cNvPr id="15" name="Content Placeholder 14">
            <a:extLst>
              <a:ext uri="{FF2B5EF4-FFF2-40B4-BE49-F238E27FC236}">
                <a16:creationId xmlns:a16="http://schemas.microsoft.com/office/drawing/2014/main" id="{A6E5718D-577C-4F8F-8CA6-2E1D48A40F3E}"/>
              </a:ext>
            </a:extLst>
          </p:cNvPr>
          <p:cNvSpPr>
            <a:spLocks noGrp="1"/>
          </p:cNvSpPr>
          <p:nvPr>
            <p:ph idx="1"/>
          </p:nvPr>
        </p:nvSpPr>
        <p:spPr>
          <a:xfrm>
            <a:off x="339970" y="1086938"/>
            <a:ext cx="8456734" cy="3711306"/>
          </a:xfrm>
          <a:solidFill>
            <a:srgbClr val="D1E7F3"/>
          </a:solidFill>
        </p:spPr>
        <p:txBody>
          <a:bodyPr>
            <a:noAutofit/>
          </a:bodyPr>
          <a:lstStyle/>
          <a:p>
            <a:pPr marL="342900" indent="-342900">
              <a:lnSpc>
                <a:spcPct val="100000"/>
              </a:lnSpc>
              <a:buFont typeface="Wingdings" panose="05000000000000000000" pitchFamily="2" charset="2"/>
              <a:buChar char="§"/>
            </a:pPr>
            <a:r>
              <a:rPr lang="en-CA" sz="1400" dirty="0"/>
              <a:t>There are many similarities in governance across the public, private and not-for-profit sectors, but there are also some differences. Since everyone comes from a different background, whether corporate, community or not-for-profit, it’s important to know what these differences are as you start or continue your role as a public appointee.</a:t>
            </a:r>
          </a:p>
          <a:p>
            <a:pPr marL="342900" indent="-342900">
              <a:lnSpc>
                <a:spcPct val="100000"/>
              </a:lnSpc>
              <a:buFont typeface="Wingdings" panose="05000000000000000000" pitchFamily="2" charset="2"/>
              <a:buChar char="§"/>
            </a:pPr>
            <a:r>
              <a:rPr lang="en-CA" sz="1400" dirty="0"/>
              <a:t>Here are some best practices to navigate this environment effectively:</a:t>
            </a:r>
          </a:p>
          <a:p>
            <a:pPr marL="1028700" lvl="1" indent="-342900">
              <a:lnSpc>
                <a:spcPct val="100000"/>
              </a:lnSpc>
              <a:buFont typeface="Wingdings" panose="05000000000000000000" pitchFamily="2" charset="2"/>
              <a:buChar char="§"/>
            </a:pPr>
            <a:r>
              <a:rPr lang="en-CA" sz="1400" b="1" dirty="0"/>
              <a:t>Understand the Big Picture </a:t>
            </a:r>
            <a:r>
              <a:rPr lang="en-CA" sz="1400" dirty="0"/>
              <a:t>– Prepare for your role by learning about government decision cycles and political context. For example, if an election is coming up, significant decisions may need to be deferred because the government will need to put new initiatives on hold pending the outcome of the election.</a:t>
            </a:r>
          </a:p>
          <a:p>
            <a:pPr marL="1028700" lvl="1" indent="-342900">
              <a:lnSpc>
                <a:spcPct val="100000"/>
              </a:lnSpc>
              <a:buFont typeface="Wingdings" panose="05000000000000000000" pitchFamily="2" charset="2"/>
              <a:buChar char="§"/>
            </a:pPr>
            <a:r>
              <a:rPr lang="en-CA" sz="1400" b="1" dirty="0"/>
              <a:t>Seek Guidance and Clarify Objectives </a:t>
            </a:r>
            <a:r>
              <a:rPr lang="en-CA" sz="1400" dirty="0"/>
              <a:t>– If you aren’t sure about your agency’s deliverables, review key documents, including mandate letters, business plans and annual reports. When you are unsure, reach out to your agency colleagues and chair to ask for clarification and guidance.</a:t>
            </a:r>
          </a:p>
          <a:p>
            <a:pPr marL="1028700" lvl="1" indent="-342900">
              <a:lnSpc>
                <a:spcPct val="100000"/>
              </a:lnSpc>
              <a:buFont typeface="Wingdings" panose="05000000000000000000" pitchFamily="2" charset="2"/>
              <a:buChar char="§"/>
            </a:pPr>
            <a:r>
              <a:rPr lang="en-CA" sz="1400" b="1" dirty="0"/>
              <a:t>Communicate Proactively </a:t>
            </a:r>
            <a:r>
              <a:rPr lang="en-CA" sz="1400" dirty="0"/>
              <a:t>– Make sure you ask questions and understand the communication process for your agency. Timely exchange of information and consultation is essential. Make sure you know the process for when and how to raise issues.</a:t>
            </a:r>
          </a:p>
          <a:p>
            <a:pPr>
              <a:lnSpc>
                <a:spcPct val="100000"/>
              </a:lnSpc>
            </a:pPr>
            <a:endParaRPr lang="en-CA" sz="1400" dirty="0"/>
          </a:p>
          <a:p>
            <a:pPr>
              <a:lnSpc>
                <a:spcPct val="100000"/>
              </a:lnSpc>
            </a:pPr>
            <a:endParaRPr lang="en-CA" sz="1400" dirty="0"/>
          </a:p>
          <a:p>
            <a:pPr>
              <a:lnSpc>
                <a:spcPct val="100000"/>
              </a:lnSpc>
            </a:pPr>
            <a:endParaRPr lang="en-CA" sz="1400" dirty="0"/>
          </a:p>
        </p:txBody>
      </p:sp>
    </p:spTree>
    <p:extLst>
      <p:ext uri="{BB962C8B-B14F-4D97-AF65-F5344CB8AC3E}">
        <p14:creationId xmlns:p14="http://schemas.microsoft.com/office/powerpoint/2010/main" val="122575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BAEFA20-1678-4D69-A0E5-8315D7A368FB}"/>
              </a:ext>
            </a:extLst>
          </p:cNvPr>
          <p:cNvSpPr txBox="1"/>
          <p:nvPr/>
        </p:nvSpPr>
        <p:spPr>
          <a:xfrm>
            <a:off x="347297" y="1049572"/>
            <a:ext cx="8310735" cy="584775"/>
          </a:xfrm>
          <a:prstGeom prst="rect">
            <a:avLst/>
          </a:prstGeom>
          <a:noFill/>
        </p:spPr>
        <p:txBody>
          <a:bodyPr wrap="square" rtlCol="0">
            <a:spAutoFit/>
          </a:bodyPr>
          <a:lstStyle/>
          <a:p>
            <a:r>
              <a:rPr lang="en-CA" sz="1600" b="1" dirty="0">
                <a:solidFill>
                  <a:srgbClr val="047BC1"/>
                </a:solidFill>
              </a:rPr>
              <a:t>Agencies are required to follow core accountability and service delivery standards identified in legislation and directives such as: </a:t>
            </a:r>
          </a:p>
        </p:txBody>
      </p:sp>
      <p:sp>
        <p:nvSpPr>
          <p:cNvPr id="2" name="Title 1">
            <a:extLst>
              <a:ext uri="{FF2B5EF4-FFF2-40B4-BE49-F238E27FC236}">
                <a16:creationId xmlns:a16="http://schemas.microsoft.com/office/drawing/2014/main" id="{5CEC1AF2-8EFA-4C8F-9663-16A828412F2E}"/>
              </a:ext>
            </a:extLst>
          </p:cNvPr>
          <p:cNvSpPr>
            <a:spLocks noGrp="1"/>
          </p:cNvSpPr>
          <p:nvPr>
            <p:ph type="title"/>
          </p:nvPr>
        </p:nvSpPr>
        <p:spPr/>
        <p:txBody>
          <a:bodyPr/>
          <a:lstStyle/>
          <a:p>
            <a:r>
              <a:rPr lang="en-CA" dirty="0"/>
              <a:t>Relevant Acts</a:t>
            </a:r>
            <a:br>
              <a:rPr lang="en-US" b="0" dirty="0"/>
            </a:br>
            <a:endParaRPr lang="en-CA" dirty="0"/>
          </a:p>
        </p:txBody>
      </p:sp>
      <p:sp>
        <p:nvSpPr>
          <p:cNvPr id="3" name="Content Placeholder 2">
            <a:extLst>
              <a:ext uri="{FF2B5EF4-FFF2-40B4-BE49-F238E27FC236}">
                <a16:creationId xmlns:a16="http://schemas.microsoft.com/office/drawing/2014/main" id="{EBA4894D-E7D4-41A3-B5B2-324C8345B27C}"/>
              </a:ext>
            </a:extLst>
          </p:cNvPr>
          <p:cNvSpPr>
            <a:spLocks noGrp="1"/>
          </p:cNvSpPr>
          <p:nvPr>
            <p:ph idx="1"/>
          </p:nvPr>
        </p:nvSpPr>
        <p:spPr>
          <a:xfrm>
            <a:off x="347297" y="1727168"/>
            <a:ext cx="8456734" cy="4437962"/>
          </a:xfrm>
          <a:noFill/>
        </p:spPr>
        <p:txBody>
          <a:bodyPr>
            <a:noAutofit/>
          </a:bodyPr>
          <a:lstStyle/>
          <a:p>
            <a:pPr marL="285750" indent="-285750">
              <a:lnSpc>
                <a:spcPct val="100000"/>
              </a:lnSpc>
              <a:buFont typeface="Wingdings" panose="05000000000000000000" pitchFamily="2" charset="2"/>
              <a:buChar char="§"/>
            </a:pPr>
            <a:r>
              <a:rPr lang="en-CA" sz="1400" i="1" dirty="0">
                <a:hlinkClick r:id="rId2"/>
              </a:rPr>
              <a:t>Public Service of Ontario Act (PSOA), 2006</a:t>
            </a:r>
            <a:r>
              <a:rPr lang="en-CA" sz="1400" i="1" dirty="0"/>
              <a:t> - </a:t>
            </a:r>
            <a:r>
              <a:rPr lang="en-CA" sz="1400" dirty="0"/>
              <a:t>Sets out rules for employment by the Crown and framework for ethical conduct</a:t>
            </a:r>
          </a:p>
          <a:p>
            <a:pPr marL="285750" indent="-285750">
              <a:lnSpc>
                <a:spcPct val="100000"/>
              </a:lnSpc>
              <a:buFont typeface="Wingdings" panose="05000000000000000000" pitchFamily="2" charset="2"/>
              <a:buChar char="§"/>
            </a:pPr>
            <a:r>
              <a:rPr lang="en-CA" sz="1400" i="1" dirty="0">
                <a:hlinkClick r:id="rId3"/>
              </a:rPr>
              <a:t>Accessibility for Ontarians with Disabilities Act (AODA), 2005</a:t>
            </a:r>
            <a:r>
              <a:rPr lang="en-CA" sz="1400" i="1" dirty="0"/>
              <a:t> - </a:t>
            </a:r>
            <a:r>
              <a:rPr lang="en-CA" sz="1400" dirty="0"/>
              <a:t>Lays the framework for the development of province-wide mandatory standards on accessibility in all areas of daily life.</a:t>
            </a:r>
          </a:p>
          <a:p>
            <a:pPr marL="285750" indent="-285750">
              <a:lnSpc>
                <a:spcPct val="100000"/>
              </a:lnSpc>
              <a:buFont typeface="Wingdings" panose="05000000000000000000" pitchFamily="2" charset="2"/>
              <a:buChar char="§"/>
            </a:pPr>
            <a:r>
              <a:rPr lang="en-CA" sz="1400" i="1" dirty="0">
                <a:hlinkClick r:id="rId4"/>
              </a:rPr>
              <a:t>Public Sector and MPP Accountability and Transparency Act, 2014</a:t>
            </a:r>
            <a:r>
              <a:rPr lang="en-CA" sz="1400" i="1" dirty="0"/>
              <a:t> </a:t>
            </a:r>
            <a:r>
              <a:rPr lang="en-CA" sz="1400" dirty="0"/>
              <a:t>- Amended the </a:t>
            </a:r>
            <a:r>
              <a:rPr lang="en-CA" sz="1400" i="1" dirty="0">
                <a:hlinkClick r:id="rId5"/>
              </a:rPr>
              <a:t>Public Sector Expenses Review Act, 2010</a:t>
            </a:r>
            <a:r>
              <a:rPr lang="en-CA" sz="1400" i="1" dirty="0"/>
              <a:t> </a:t>
            </a:r>
            <a:r>
              <a:rPr lang="en-CA" sz="1400" dirty="0"/>
              <a:t>which gives the Integrity Commissioner the authority to select which public entities must, in a given time period, submit their expenses for review. </a:t>
            </a:r>
          </a:p>
          <a:p>
            <a:pPr marL="285750" indent="-285750">
              <a:lnSpc>
                <a:spcPct val="100000"/>
              </a:lnSpc>
              <a:buFont typeface="Wingdings" panose="05000000000000000000" pitchFamily="2" charset="2"/>
              <a:buChar char="§"/>
            </a:pPr>
            <a:r>
              <a:rPr lang="en-CA" sz="1400" i="1" dirty="0">
                <a:hlinkClick r:id="rId6"/>
              </a:rPr>
              <a:t>French Language Services Act </a:t>
            </a:r>
            <a:r>
              <a:rPr lang="en-CA" sz="1400" dirty="0">
                <a:hlinkClick r:id="rId6"/>
              </a:rPr>
              <a:t>(FLSA)</a:t>
            </a:r>
            <a:r>
              <a:rPr lang="en-CA" sz="1400" dirty="0"/>
              <a:t> - Section 5(1) of the French Language Services Act guarantees a person’s right to communicate in French and to receive services in French from Government of Ontario ministries and agencies located in or serving the 25 designated areas of the province. </a:t>
            </a:r>
          </a:p>
          <a:p>
            <a:pPr marL="285750" indent="-285750">
              <a:lnSpc>
                <a:spcPct val="100000"/>
              </a:lnSpc>
              <a:buFont typeface="Wingdings" panose="05000000000000000000" pitchFamily="2" charset="2"/>
              <a:buChar char="§"/>
            </a:pPr>
            <a:r>
              <a:rPr lang="en-CA" sz="1400" i="1" dirty="0">
                <a:hlinkClick r:id="rId7"/>
              </a:rPr>
              <a:t>Archives and Recordkeeping Act, 2006</a:t>
            </a:r>
            <a:r>
              <a:rPr lang="en-CA" sz="1400" i="1" dirty="0"/>
              <a:t> </a:t>
            </a:r>
            <a:r>
              <a:rPr lang="en-CA" sz="1400" dirty="0"/>
              <a:t>- Public bodies are required to manage their records to ensure that complete and authoritative accounts of broader public service decision-making are available to the public. </a:t>
            </a:r>
          </a:p>
          <a:p>
            <a:pPr marL="285750" indent="-285750">
              <a:lnSpc>
                <a:spcPct val="100000"/>
              </a:lnSpc>
              <a:buFont typeface="Wingdings" panose="05000000000000000000" pitchFamily="2" charset="2"/>
              <a:buChar char="§"/>
            </a:pPr>
            <a:r>
              <a:rPr lang="en-CA" sz="1400" dirty="0"/>
              <a:t>Other Acts</a:t>
            </a:r>
            <a:r>
              <a:rPr lang="en-CA" sz="1400" i="1" dirty="0"/>
              <a:t> </a:t>
            </a:r>
            <a:r>
              <a:rPr lang="en-CA" sz="1400" dirty="0"/>
              <a:t>include</a:t>
            </a:r>
            <a:r>
              <a:rPr lang="en-CA" sz="1400" i="1" dirty="0"/>
              <a:t> </a:t>
            </a:r>
            <a:r>
              <a:rPr lang="en-CA" sz="1400" i="1" dirty="0">
                <a:hlinkClick r:id="rId8"/>
              </a:rPr>
              <a:t>Financial Administration Act</a:t>
            </a:r>
            <a:r>
              <a:rPr lang="en-CA" sz="1400" i="1" dirty="0"/>
              <a:t> and the </a:t>
            </a:r>
            <a:r>
              <a:rPr lang="en-CA" sz="1400" i="1" dirty="0">
                <a:hlinkClick r:id="rId9"/>
              </a:rPr>
              <a:t>Freedom of Information and Protection of Privacy Act</a:t>
            </a:r>
            <a:r>
              <a:rPr lang="en-CA" sz="1400" i="1" dirty="0"/>
              <a:t>.</a:t>
            </a:r>
          </a:p>
          <a:p>
            <a:pPr marL="285750" indent="-285750">
              <a:lnSpc>
                <a:spcPct val="100000"/>
              </a:lnSpc>
              <a:buFont typeface="Wingdings" panose="05000000000000000000" pitchFamily="2" charset="2"/>
              <a:buChar char="§"/>
            </a:pPr>
            <a:r>
              <a:rPr lang="en-CA" sz="1400" dirty="0"/>
              <a:t>The </a:t>
            </a:r>
            <a:r>
              <a:rPr lang="en-CA" sz="1400" dirty="0">
                <a:hlinkClick r:id="rId10"/>
              </a:rPr>
              <a:t>Agencies and Appointments Directive (AAD)</a:t>
            </a:r>
            <a:r>
              <a:rPr lang="en-CA" sz="1400" dirty="0"/>
              <a:t> sets out the rules for provincial agencies and appointees. </a:t>
            </a:r>
          </a:p>
          <a:p>
            <a:pPr marL="285750" indent="-285750">
              <a:lnSpc>
                <a:spcPct val="100000"/>
              </a:lnSpc>
              <a:buFont typeface="Wingdings" panose="05000000000000000000" pitchFamily="2" charset="2"/>
              <a:buChar char="§"/>
            </a:pPr>
            <a:r>
              <a:rPr lang="en-CA" sz="1400" dirty="0">
                <a:hlinkClick r:id="rId11"/>
              </a:rPr>
              <a:t>Directives on travel, meal and hospitality</a:t>
            </a:r>
            <a:r>
              <a:rPr lang="en-CA" sz="1400" dirty="0"/>
              <a:t> expenses which apply to provincial agencies and serves as a best practice for other entities.</a:t>
            </a:r>
          </a:p>
        </p:txBody>
      </p:sp>
      <p:sp>
        <p:nvSpPr>
          <p:cNvPr id="7" name="Slide Number Placeholder 6">
            <a:extLst>
              <a:ext uri="{FF2B5EF4-FFF2-40B4-BE49-F238E27FC236}">
                <a16:creationId xmlns:a16="http://schemas.microsoft.com/office/drawing/2014/main" id="{4FD86FB8-DA35-9A42-8ADC-BCC3CE172B31}"/>
              </a:ext>
            </a:extLst>
          </p:cNvPr>
          <p:cNvSpPr>
            <a:spLocks noGrp="1"/>
          </p:cNvSpPr>
          <p:nvPr>
            <p:ph type="sldNum" sz="quarter" idx="12"/>
          </p:nvPr>
        </p:nvSpPr>
        <p:spPr/>
        <p:txBody>
          <a:bodyPr/>
          <a:lstStyle/>
          <a:p>
            <a:fld id="{9CAA33A2-411E-8443-83D0-3263C24E97A5}" type="slidenum">
              <a:rPr lang="en-US" smtClean="0"/>
              <a:pPr/>
              <a:t>17</a:t>
            </a:fld>
            <a:endParaRPr lang="en-US" dirty="0"/>
          </a:p>
        </p:txBody>
      </p:sp>
      <p:sp>
        <p:nvSpPr>
          <p:cNvPr id="6" name="Footer Placeholder 5">
            <a:extLst>
              <a:ext uri="{FF2B5EF4-FFF2-40B4-BE49-F238E27FC236}">
                <a16:creationId xmlns:a16="http://schemas.microsoft.com/office/drawing/2014/main" id="{319B345B-43AF-6041-8342-99138460B1CA}"/>
              </a:ext>
            </a:extLst>
          </p:cNvPr>
          <p:cNvSpPr>
            <a:spLocks noGrp="1"/>
          </p:cNvSpPr>
          <p:nvPr>
            <p:ph type="ftr" sz="quarter" idx="11"/>
          </p:nvPr>
        </p:nvSpPr>
        <p:spPr/>
        <p:txBody>
          <a:bodyPr/>
          <a:lstStyle/>
          <a:p>
            <a:pPr algn="l"/>
            <a:r>
              <a:rPr lang="en-US" dirty="0"/>
              <a:t>Public Appointee Role and Governance Overview</a:t>
            </a:r>
          </a:p>
        </p:txBody>
      </p:sp>
    </p:spTree>
    <p:extLst>
      <p:ext uri="{BB962C8B-B14F-4D97-AF65-F5344CB8AC3E}">
        <p14:creationId xmlns:p14="http://schemas.microsoft.com/office/powerpoint/2010/main" val="400317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AFBF55-01DA-42A3-A5AF-C5D949FACBAE}"/>
              </a:ext>
            </a:extLst>
          </p:cNvPr>
          <p:cNvSpPr>
            <a:spLocks noGrp="1"/>
          </p:cNvSpPr>
          <p:nvPr>
            <p:ph type="title"/>
          </p:nvPr>
        </p:nvSpPr>
        <p:spPr/>
        <p:txBody>
          <a:bodyPr/>
          <a:lstStyle/>
          <a:p>
            <a:r>
              <a:rPr lang="en-US" dirty="0">
                <a:solidFill>
                  <a:srgbClr val="047BC1"/>
                </a:solidFill>
              </a:rPr>
              <a:t>Financial and </a:t>
            </a:r>
            <a:br>
              <a:rPr lang="en-US" dirty="0">
                <a:solidFill>
                  <a:srgbClr val="047BC1"/>
                </a:solidFill>
              </a:rPr>
            </a:br>
            <a:r>
              <a:rPr lang="en-US" dirty="0">
                <a:solidFill>
                  <a:srgbClr val="047BC1"/>
                </a:solidFill>
              </a:rPr>
              <a:t>Risk Oversight</a:t>
            </a:r>
            <a:endParaRPr lang="en-CA" dirty="0">
              <a:solidFill>
                <a:srgbClr val="047BC1"/>
              </a:solidFill>
            </a:endParaRPr>
          </a:p>
        </p:txBody>
      </p:sp>
    </p:spTree>
    <p:extLst>
      <p:ext uri="{BB962C8B-B14F-4D97-AF65-F5344CB8AC3E}">
        <p14:creationId xmlns:p14="http://schemas.microsoft.com/office/powerpoint/2010/main" val="1966858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B6E75-E3A7-4208-865A-A6A1DF47DC9F}"/>
              </a:ext>
            </a:extLst>
          </p:cNvPr>
          <p:cNvSpPr>
            <a:spLocks noGrp="1"/>
          </p:cNvSpPr>
          <p:nvPr>
            <p:ph type="title"/>
          </p:nvPr>
        </p:nvSpPr>
        <p:spPr>
          <a:xfrm>
            <a:off x="347295" y="374553"/>
            <a:ext cx="8456735" cy="1036291"/>
          </a:xfrm>
        </p:spPr>
        <p:txBody>
          <a:bodyPr/>
          <a:lstStyle/>
          <a:p>
            <a:r>
              <a:rPr lang="en-US" dirty="0"/>
              <a:t>Fiduciary Duties</a:t>
            </a:r>
            <a:endParaRPr lang="en-CA" dirty="0"/>
          </a:p>
        </p:txBody>
      </p:sp>
      <p:sp>
        <p:nvSpPr>
          <p:cNvPr id="7" name="TextBox 6">
            <a:extLst>
              <a:ext uri="{FF2B5EF4-FFF2-40B4-BE49-F238E27FC236}">
                <a16:creationId xmlns:a16="http://schemas.microsoft.com/office/drawing/2014/main" id="{A235AF74-55A4-47B8-84B2-CAB6CF2DEAE3}"/>
              </a:ext>
            </a:extLst>
          </p:cNvPr>
          <p:cNvSpPr txBox="1"/>
          <p:nvPr/>
        </p:nvSpPr>
        <p:spPr>
          <a:xfrm>
            <a:off x="347297" y="1061604"/>
            <a:ext cx="8310735" cy="584775"/>
          </a:xfrm>
          <a:prstGeom prst="rect">
            <a:avLst/>
          </a:prstGeom>
          <a:noFill/>
        </p:spPr>
        <p:txBody>
          <a:bodyPr wrap="square" rtlCol="0">
            <a:spAutoFit/>
          </a:bodyPr>
          <a:lstStyle/>
          <a:p>
            <a:r>
              <a:rPr lang="en-CA" sz="1600" b="1" dirty="0">
                <a:solidFill>
                  <a:srgbClr val="047BC1"/>
                </a:solidFill>
              </a:rPr>
              <a:t>As a public appointee, you are a representative of the people and government of Ontario. This responsibility comes with fiduciary duties.</a:t>
            </a:r>
          </a:p>
        </p:txBody>
      </p:sp>
      <p:sp>
        <p:nvSpPr>
          <p:cNvPr id="3" name="Content Placeholder 2">
            <a:extLst>
              <a:ext uri="{FF2B5EF4-FFF2-40B4-BE49-F238E27FC236}">
                <a16:creationId xmlns:a16="http://schemas.microsoft.com/office/drawing/2014/main" id="{A0FE0D10-76B6-40FD-ACFA-E3ACBBD5A4A3}"/>
              </a:ext>
            </a:extLst>
          </p:cNvPr>
          <p:cNvSpPr>
            <a:spLocks noGrp="1"/>
          </p:cNvSpPr>
          <p:nvPr>
            <p:ph idx="1"/>
          </p:nvPr>
        </p:nvSpPr>
        <p:spPr>
          <a:xfrm>
            <a:off x="347296" y="1715360"/>
            <a:ext cx="8456734" cy="3639065"/>
          </a:xfrm>
          <a:solidFill>
            <a:srgbClr val="D1E7F3"/>
          </a:solidFill>
        </p:spPr>
        <p:txBody>
          <a:bodyPr>
            <a:noAutofit/>
          </a:bodyPr>
          <a:lstStyle/>
          <a:p>
            <a:pPr marL="342900" indent="-342900">
              <a:lnSpc>
                <a:spcPct val="100000"/>
              </a:lnSpc>
              <a:buFont typeface="Wingdings" panose="05000000000000000000" pitchFamily="2" charset="2"/>
              <a:buChar char="§"/>
            </a:pPr>
            <a:r>
              <a:rPr lang="en-CA" sz="1400" dirty="0"/>
              <a:t>A fiduciary duty is a legal obligation of one party to act in the best interest of another. You must always act in the best interests of the people of Ontario.</a:t>
            </a:r>
          </a:p>
          <a:p>
            <a:pPr marL="342900" indent="-342900">
              <a:lnSpc>
                <a:spcPct val="100000"/>
              </a:lnSpc>
              <a:buFont typeface="Wingdings" panose="05000000000000000000" pitchFamily="2" charset="2"/>
              <a:buChar char="§"/>
            </a:pPr>
            <a:r>
              <a:rPr lang="en-CA" sz="1400" dirty="0"/>
              <a:t>There are many ways to demonstrate your fiduciary duties. They include:</a:t>
            </a:r>
          </a:p>
          <a:p>
            <a:pPr marL="1028700" lvl="1" indent="-342900">
              <a:lnSpc>
                <a:spcPct val="100000"/>
              </a:lnSpc>
              <a:buFont typeface="Wingdings" panose="05000000000000000000" pitchFamily="2" charset="2"/>
              <a:buChar char="§"/>
            </a:pPr>
            <a:r>
              <a:rPr lang="en-CA" sz="1400" dirty="0"/>
              <a:t>Coming to meetings prepared.</a:t>
            </a:r>
          </a:p>
          <a:p>
            <a:pPr marL="1028700" lvl="1" indent="-342900">
              <a:lnSpc>
                <a:spcPct val="100000"/>
              </a:lnSpc>
              <a:buFont typeface="Wingdings" panose="05000000000000000000" pitchFamily="2" charset="2"/>
              <a:buChar char="§"/>
            </a:pPr>
            <a:r>
              <a:rPr lang="en-CA" sz="1400" dirty="0"/>
              <a:t>Participating in meetings and asking constructive questions.</a:t>
            </a:r>
          </a:p>
          <a:p>
            <a:pPr marL="1028700" lvl="1" indent="-342900">
              <a:lnSpc>
                <a:spcPct val="100000"/>
              </a:lnSpc>
              <a:buFont typeface="Wingdings" panose="05000000000000000000" pitchFamily="2" charset="2"/>
              <a:buChar char="§"/>
            </a:pPr>
            <a:r>
              <a:rPr lang="en-CA" sz="1400" dirty="0"/>
              <a:t>Thinking strategically by aligning your agency goals with the government's goals and objectives.</a:t>
            </a:r>
          </a:p>
          <a:p>
            <a:pPr marL="1028700" lvl="1" indent="-342900">
              <a:lnSpc>
                <a:spcPct val="100000"/>
              </a:lnSpc>
              <a:buFont typeface="Wingdings" panose="05000000000000000000" pitchFamily="2" charset="2"/>
              <a:buChar char="§"/>
            </a:pPr>
            <a:r>
              <a:rPr lang="en-CA" sz="1400" dirty="0"/>
              <a:t>Acting sensibly and with the public's interest in mind.</a:t>
            </a:r>
          </a:p>
          <a:p>
            <a:pPr marL="1028700" lvl="1" indent="-342900">
              <a:lnSpc>
                <a:spcPct val="100000"/>
              </a:lnSpc>
              <a:buFont typeface="Wingdings" panose="05000000000000000000" pitchFamily="2" charset="2"/>
              <a:buChar char="§"/>
            </a:pPr>
            <a:r>
              <a:rPr lang="en-CA" sz="1400" dirty="0"/>
              <a:t>Supporting the interests of your agency or other entity as a whole.</a:t>
            </a:r>
          </a:p>
          <a:p>
            <a:pPr marL="1028700" lvl="1" indent="-342900">
              <a:lnSpc>
                <a:spcPct val="100000"/>
              </a:lnSpc>
              <a:buFont typeface="Wingdings" panose="05000000000000000000" pitchFamily="2" charset="2"/>
              <a:buChar char="§"/>
            </a:pPr>
            <a:r>
              <a:rPr lang="en-CA" sz="1400" dirty="0"/>
              <a:t>Working to achieve consensus and results.</a:t>
            </a:r>
          </a:p>
          <a:p>
            <a:pPr marL="1028700" lvl="1" indent="-342900">
              <a:lnSpc>
                <a:spcPct val="100000"/>
              </a:lnSpc>
              <a:buFont typeface="Wingdings" panose="05000000000000000000" pitchFamily="2" charset="2"/>
              <a:buChar char="§"/>
            </a:pPr>
            <a:r>
              <a:rPr lang="en-CA" sz="1400" dirty="0"/>
              <a:t>Helping to ensure your organization is compliant with all applicable directives and legislation.</a:t>
            </a:r>
          </a:p>
          <a:p>
            <a:pPr marL="342900" indent="-342900">
              <a:lnSpc>
                <a:spcPct val="100000"/>
              </a:lnSpc>
              <a:buFont typeface="Wingdings" panose="05000000000000000000" pitchFamily="2" charset="2"/>
              <a:buChar char="§"/>
            </a:pPr>
            <a:r>
              <a:rPr lang="en-CA" sz="1400" dirty="0"/>
              <a:t>One of the most important roles of appointees is asking questions and probing staff. When you receive reports and recommendations from agency staff, you should ask probing and sometimes difficult questions to get to the details.</a:t>
            </a:r>
          </a:p>
        </p:txBody>
      </p:sp>
      <p:sp>
        <p:nvSpPr>
          <p:cNvPr id="5" name="Slide Number Placeholder 4">
            <a:extLst>
              <a:ext uri="{FF2B5EF4-FFF2-40B4-BE49-F238E27FC236}">
                <a16:creationId xmlns:a16="http://schemas.microsoft.com/office/drawing/2014/main" id="{D04D6935-85DA-4EE3-881A-9ECA85BCDAD8}"/>
              </a:ext>
            </a:extLst>
          </p:cNvPr>
          <p:cNvSpPr>
            <a:spLocks noGrp="1"/>
          </p:cNvSpPr>
          <p:nvPr>
            <p:ph type="sldNum" sz="quarter" idx="12"/>
          </p:nvPr>
        </p:nvSpPr>
        <p:spPr/>
        <p:txBody>
          <a:bodyPr/>
          <a:lstStyle/>
          <a:p>
            <a:fld id="{9CAA33A2-411E-8443-83D0-3263C24E97A5}" type="slidenum">
              <a:rPr lang="en-US" smtClean="0"/>
              <a:pPr/>
              <a:t>19</a:t>
            </a:fld>
            <a:endParaRPr lang="en-US" dirty="0"/>
          </a:p>
        </p:txBody>
      </p:sp>
      <p:sp>
        <p:nvSpPr>
          <p:cNvPr id="6" name="Footer Placeholder 5">
            <a:extLst>
              <a:ext uri="{FF2B5EF4-FFF2-40B4-BE49-F238E27FC236}">
                <a16:creationId xmlns:a16="http://schemas.microsoft.com/office/drawing/2014/main" id="{9993F2BB-50F9-4AF2-B778-9609A92C974B}"/>
              </a:ext>
            </a:extLst>
          </p:cNvPr>
          <p:cNvSpPr>
            <a:spLocks noGrp="1"/>
          </p:cNvSpPr>
          <p:nvPr>
            <p:ph type="ftr" sz="quarter" idx="11"/>
          </p:nvPr>
        </p:nvSpPr>
        <p:spPr/>
        <p:txBody>
          <a:bodyPr/>
          <a:lstStyle/>
          <a:p>
            <a:pPr algn="l"/>
            <a:r>
              <a:rPr lang="en-US" dirty="0"/>
              <a:t>Public Appointee Role and Governance Overview</a:t>
            </a:r>
          </a:p>
        </p:txBody>
      </p:sp>
    </p:spTree>
    <p:extLst>
      <p:ext uri="{BB962C8B-B14F-4D97-AF65-F5344CB8AC3E}">
        <p14:creationId xmlns:p14="http://schemas.microsoft.com/office/powerpoint/2010/main" val="3464213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35F17-1AE4-D345-860B-43CD7A0AB8B4}"/>
              </a:ext>
            </a:extLst>
          </p:cNvPr>
          <p:cNvSpPr>
            <a:spLocks noGrp="1"/>
          </p:cNvSpPr>
          <p:nvPr>
            <p:ph type="title"/>
          </p:nvPr>
        </p:nvSpPr>
        <p:spPr/>
        <p:txBody>
          <a:bodyPr/>
          <a:lstStyle/>
          <a:p>
            <a:r>
              <a:rPr lang="en-CA" dirty="0"/>
              <a:t>Purpose</a:t>
            </a:r>
            <a:endParaRPr lang="en-US" dirty="0"/>
          </a:p>
        </p:txBody>
      </p:sp>
      <p:sp>
        <p:nvSpPr>
          <p:cNvPr id="3" name="Content Placeholder 2">
            <a:extLst>
              <a:ext uri="{FF2B5EF4-FFF2-40B4-BE49-F238E27FC236}">
                <a16:creationId xmlns:a16="http://schemas.microsoft.com/office/drawing/2014/main" id="{A38A5E68-BC38-CB43-B476-9297DEAA06C6}"/>
              </a:ext>
            </a:extLst>
          </p:cNvPr>
          <p:cNvSpPr>
            <a:spLocks noGrp="1"/>
          </p:cNvSpPr>
          <p:nvPr>
            <p:ph idx="1"/>
          </p:nvPr>
        </p:nvSpPr>
        <p:spPr>
          <a:xfrm>
            <a:off x="347296" y="1482165"/>
            <a:ext cx="8456734" cy="4452927"/>
          </a:xfrm>
        </p:spPr>
        <p:txBody>
          <a:bodyPr>
            <a:normAutofit/>
          </a:bodyPr>
          <a:lstStyle/>
          <a:p>
            <a:r>
              <a:rPr lang="en-CA" sz="2400" dirty="0"/>
              <a:t>The purpose of this deck is to provide general information about provincial agencies, and the roles and responsibilities of public appointees:</a:t>
            </a:r>
          </a:p>
          <a:p>
            <a:endParaRPr lang="en-CA" sz="2400" dirty="0"/>
          </a:p>
          <a:p>
            <a:pPr marL="342900" indent="-342900">
              <a:buFont typeface="Wingdings" panose="05000000000000000000" pitchFamily="2" charset="2"/>
              <a:buChar char="§"/>
            </a:pPr>
            <a:r>
              <a:rPr lang="en-CA" sz="2400" dirty="0"/>
              <a:t>Overview of public appointments and agencies in Ontario</a:t>
            </a:r>
          </a:p>
          <a:p>
            <a:pPr marL="342900" indent="-342900">
              <a:buFont typeface="Wingdings" panose="05000000000000000000" pitchFamily="2" charset="2"/>
              <a:buChar char="§"/>
            </a:pPr>
            <a:r>
              <a:rPr lang="en-CA" sz="2400" dirty="0"/>
              <a:t>Governance and accountability</a:t>
            </a:r>
          </a:p>
          <a:p>
            <a:pPr marL="342900" indent="-342900">
              <a:buFont typeface="Wingdings" panose="05000000000000000000" pitchFamily="2" charset="2"/>
              <a:buChar char="§"/>
            </a:pPr>
            <a:r>
              <a:rPr lang="en-CA" sz="2400" dirty="0"/>
              <a:t>Financial and risk oversight</a:t>
            </a:r>
          </a:p>
          <a:p>
            <a:pPr marL="342900" indent="-342900">
              <a:buFont typeface="Wingdings" panose="05000000000000000000" pitchFamily="2" charset="2"/>
              <a:buChar char="§"/>
            </a:pPr>
            <a:r>
              <a:rPr lang="en-CA" sz="2400" dirty="0"/>
              <a:t>Conflict of interest and ethical requirements</a:t>
            </a:r>
          </a:p>
        </p:txBody>
      </p:sp>
      <p:sp>
        <p:nvSpPr>
          <p:cNvPr id="4" name="TextBox 3">
            <a:extLst>
              <a:ext uri="{FF2B5EF4-FFF2-40B4-BE49-F238E27FC236}">
                <a16:creationId xmlns:a16="http://schemas.microsoft.com/office/drawing/2014/main" id="{2DBCADFC-AA38-44D4-BDF9-FDFDCAEDB68B}"/>
              </a:ext>
            </a:extLst>
          </p:cNvPr>
          <p:cNvSpPr txBox="1"/>
          <p:nvPr/>
        </p:nvSpPr>
        <p:spPr>
          <a:xfrm>
            <a:off x="467139" y="5218043"/>
            <a:ext cx="8249478" cy="830997"/>
          </a:xfrm>
          <a:prstGeom prst="rect">
            <a:avLst/>
          </a:prstGeom>
          <a:solidFill>
            <a:srgbClr val="D1E7F3"/>
          </a:solidFill>
        </p:spPr>
        <p:txBody>
          <a:bodyPr wrap="square" rtlCol="0">
            <a:spAutoFit/>
          </a:bodyPr>
          <a:lstStyle/>
          <a:p>
            <a:r>
              <a:rPr lang="en-US" sz="1600" b="1" dirty="0"/>
              <a:t>Note</a:t>
            </a:r>
            <a:r>
              <a:rPr lang="en-US" sz="1600" dirty="0"/>
              <a:t>: This deck is intended for public appointees who have been appointed to Ontario’s provincial agencies and other entities. Some of the content in this deck may not apply to individuals not considered public appointees as described by the </a:t>
            </a:r>
            <a:r>
              <a:rPr lang="en-US" sz="1600" b="1" i="1" dirty="0">
                <a:hlinkClick r:id="rId2"/>
              </a:rPr>
              <a:t>Public Sector of Ontario Act</a:t>
            </a:r>
            <a:r>
              <a:rPr lang="en-US" sz="1600" dirty="0"/>
              <a:t>.</a:t>
            </a:r>
            <a:endParaRPr lang="en-CA" sz="1600" dirty="0"/>
          </a:p>
        </p:txBody>
      </p:sp>
      <p:sp>
        <p:nvSpPr>
          <p:cNvPr id="7" name="Slide Number Placeholder 6">
            <a:extLst>
              <a:ext uri="{FF2B5EF4-FFF2-40B4-BE49-F238E27FC236}">
                <a16:creationId xmlns:a16="http://schemas.microsoft.com/office/drawing/2014/main" id="{4FD86FB8-DA35-9A42-8ADC-BCC3CE172B31}"/>
              </a:ext>
            </a:extLst>
          </p:cNvPr>
          <p:cNvSpPr>
            <a:spLocks noGrp="1"/>
          </p:cNvSpPr>
          <p:nvPr>
            <p:ph type="sldNum" sz="quarter" idx="12"/>
          </p:nvPr>
        </p:nvSpPr>
        <p:spPr/>
        <p:txBody>
          <a:bodyPr/>
          <a:lstStyle/>
          <a:p>
            <a:fld id="{9CAA33A2-411E-8443-83D0-3263C24E97A5}" type="slidenum">
              <a:rPr lang="en-US" smtClean="0"/>
              <a:pPr/>
              <a:t>2</a:t>
            </a:fld>
            <a:endParaRPr lang="en-US" dirty="0"/>
          </a:p>
        </p:txBody>
      </p:sp>
      <p:sp>
        <p:nvSpPr>
          <p:cNvPr id="6" name="Footer Placeholder 5">
            <a:extLst>
              <a:ext uri="{FF2B5EF4-FFF2-40B4-BE49-F238E27FC236}">
                <a16:creationId xmlns:a16="http://schemas.microsoft.com/office/drawing/2014/main" id="{319B345B-43AF-6041-8342-99138460B1CA}"/>
              </a:ext>
            </a:extLst>
          </p:cNvPr>
          <p:cNvSpPr>
            <a:spLocks noGrp="1"/>
          </p:cNvSpPr>
          <p:nvPr>
            <p:ph type="ftr" sz="quarter" idx="11"/>
          </p:nvPr>
        </p:nvSpPr>
        <p:spPr/>
        <p:txBody>
          <a:bodyPr/>
          <a:lstStyle/>
          <a:p>
            <a:pPr algn="l"/>
            <a:r>
              <a:rPr lang="en-US" dirty="0"/>
              <a:t>Public Appointee Role and Governance Overview</a:t>
            </a:r>
          </a:p>
        </p:txBody>
      </p:sp>
    </p:spTree>
    <p:extLst>
      <p:ext uri="{BB962C8B-B14F-4D97-AF65-F5344CB8AC3E}">
        <p14:creationId xmlns:p14="http://schemas.microsoft.com/office/powerpoint/2010/main" val="2894058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6AF9A-56D7-4AF6-A411-8A8C6357BFE0}"/>
              </a:ext>
            </a:extLst>
          </p:cNvPr>
          <p:cNvSpPr>
            <a:spLocks noGrp="1"/>
          </p:cNvSpPr>
          <p:nvPr>
            <p:ph type="title"/>
          </p:nvPr>
        </p:nvSpPr>
        <p:spPr/>
        <p:txBody>
          <a:bodyPr/>
          <a:lstStyle/>
          <a:p>
            <a:r>
              <a:rPr lang="en-US" dirty="0"/>
              <a:t>Fiduciary Duty and Financial Oversight</a:t>
            </a:r>
            <a:endParaRPr lang="en-CA" dirty="0"/>
          </a:p>
        </p:txBody>
      </p:sp>
      <p:sp>
        <p:nvSpPr>
          <p:cNvPr id="5" name="Slide Number Placeholder 4">
            <a:extLst>
              <a:ext uri="{FF2B5EF4-FFF2-40B4-BE49-F238E27FC236}">
                <a16:creationId xmlns:a16="http://schemas.microsoft.com/office/drawing/2014/main" id="{73172817-97CF-48FF-BA4B-756FEC604AD4}"/>
              </a:ext>
            </a:extLst>
          </p:cNvPr>
          <p:cNvSpPr>
            <a:spLocks noGrp="1"/>
          </p:cNvSpPr>
          <p:nvPr>
            <p:ph type="sldNum" sz="quarter" idx="12"/>
          </p:nvPr>
        </p:nvSpPr>
        <p:spPr/>
        <p:txBody>
          <a:bodyPr/>
          <a:lstStyle/>
          <a:p>
            <a:fld id="{9CAA33A2-411E-8443-83D0-3263C24E97A5}" type="slidenum">
              <a:rPr lang="en-US" smtClean="0"/>
              <a:pPr/>
              <a:t>20</a:t>
            </a:fld>
            <a:endParaRPr lang="en-US" dirty="0"/>
          </a:p>
        </p:txBody>
      </p:sp>
      <p:sp>
        <p:nvSpPr>
          <p:cNvPr id="6" name="Footer Placeholder 5">
            <a:extLst>
              <a:ext uri="{FF2B5EF4-FFF2-40B4-BE49-F238E27FC236}">
                <a16:creationId xmlns:a16="http://schemas.microsoft.com/office/drawing/2014/main" id="{BB494140-2E58-4447-BD18-E9420AE1E5A4}"/>
              </a:ext>
            </a:extLst>
          </p:cNvPr>
          <p:cNvSpPr>
            <a:spLocks noGrp="1"/>
          </p:cNvSpPr>
          <p:nvPr>
            <p:ph type="ftr" sz="quarter" idx="11"/>
          </p:nvPr>
        </p:nvSpPr>
        <p:spPr/>
        <p:txBody>
          <a:bodyPr/>
          <a:lstStyle/>
          <a:p>
            <a:pPr algn="l"/>
            <a:r>
              <a:rPr lang="en-US" dirty="0"/>
              <a:t>Public Appointee Role and Governance Overview</a:t>
            </a:r>
          </a:p>
        </p:txBody>
      </p:sp>
      <p:sp>
        <p:nvSpPr>
          <p:cNvPr id="7" name="Content Placeholder 14">
            <a:extLst>
              <a:ext uri="{FF2B5EF4-FFF2-40B4-BE49-F238E27FC236}">
                <a16:creationId xmlns:a16="http://schemas.microsoft.com/office/drawing/2014/main" id="{24089C5E-9C7D-4024-BB27-0676DEC8801E}"/>
              </a:ext>
            </a:extLst>
          </p:cNvPr>
          <p:cNvSpPr>
            <a:spLocks noGrp="1"/>
          </p:cNvSpPr>
          <p:nvPr>
            <p:ph idx="1"/>
          </p:nvPr>
        </p:nvSpPr>
        <p:spPr>
          <a:xfrm>
            <a:off x="339970" y="1643124"/>
            <a:ext cx="8456734" cy="4635133"/>
          </a:xfrm>
        </p:spPr>
        <p:txBody>
          <a:bodyPr>
            <a:noAutofit/>
          </a:bodyPr>
          <a:lstStyle/>
          <a:p>
            <a:pPr marL="342900" indent="-342900">
              <a:lnSpc>
                <a:spcPct val="100000"/>
              </a:lnSpc>
              <a:buFont typeface="Wingdings" panose="05000000000000000000" pitchFamily="2" charset="2"/>
              <a:buChar char="§"/>
            </a:pPr>
            <a:r>
              <a:rPr lang="en-CA" sz="1400" dirty="0"/>
              <a:t>Financial management involves ensuring that your activities align with these four principles:</a:t>
            </a:r>
          </a:p>
          <a:p>
            <a:pPr marL="1028700" lvl="1" indent="-342900">
              <a:lnSpc>
                <a:spcPct val="100000"/>
              </a:lnSpc>
              <a:buFont typeface="Wingdings" panose="05000000000000000000" pitchFamily="2" charset="2"/>
              <a:buChar char="§"/>
            </a:pPr>
            <a:r>
              <a:rPr lang="en-CA" sz="1400" b="1" dirty="0"/>
              <a:t>Achieving value for money</a:t>
            </a:r>
            <a:r>
              <a:rPr lang="en-CA" sz="1400" dirty="0"/>
              <a:t> – Delivering the best outcome with available resources</a:t>
            </a:r>
          </a:p>
          <a:p>
            <a:pPr marL="1028700" lvl="1" indent="-342900">
              <a:lnSpc>
                <a:spcPct val="100000"/>
              </a:lnSpc>
              <a:buFont typeface="Wingdings" panose="05000000000000000000" pitchFamily="2" charset="2"/>
              <a:buChar char="§"/>
            </a:pPr>
            <a:r>
              <a:rPr lang="en-CA" sz="1400" b="1" dirty="0"/>
              <a:t>Financial sustainability</a:t>
            </a:r>
            <a:r>
              <a:rPr lang="en-CA" sz="1400" dirty="0"/>
              <a:t> – Ensuring decisions consider the impact on future visibility</a:t>
            </a:r>
          </a:p>
          <a:p>
            <a:pPr marL="1028700" lvl="1" indent="-342900">
              <a:lnSpc>
                <a:spcPct val="100000"/>
              </a:lnSpc>
              <a:buFont typeface="Wingdings" panose="05000000000000000000" pitchFamily="2" charset="2"/>
              <a:buChar char="§"/>
            </a:pPr>
            <a:r>
              <a:rPr lang="en-CA" sz="1400" b="1" dirty="0"/>
              <a:t>Accountability</a:t>
            </a:r>
            <a:r>
              <a:rPr lang="en-CA" sz="1400" dirty="0"/>
              <a:t> – Ensuring funds are used for the intended purposes</a:t>
            </a:r>
          </a:p>
          <a:p>
            <a:pPr marL="1028700" lvl="1" indent="-342900">
              <a:lnSpc>
                <a:spcPct val="100000"/>
              </a:lnSpc>
              <a:buFont typeface="Wingdings" panose="05000000000000000000" pitchFamily="2" charset="2"/>
              <a:buChar char="§"/>
            </a:pPr>
            <a:r>
              <a:rPr lang="en-CA" sz="1400" b="1" dirty="0"/>
              <a:t>Transparency in reporting</a:t>
            </a:r>
            <a:r>
              <a:rPr lang="en-CA" sz="1400" dirty="0"/>
              <a:t> – Ensuring clear, relevant and timely information is shared</a:t>
            </a:r>
          </a:p>
          <a:p>
            <a:pPr marL="342900" indent="-342900">
              <a:lnSpc>
                <a:spcPct val="100000"/>
              </a:lnSpc>
              <a:buFont typeface="Wingdings" panose="05000000000000000000" pitchFamily="2" charset="2"/>
              <a:buChar char="§"/>
            </a:pPr>
            <a:r>
              <a:rPr lang="en-CA" sz="1400" dirty="0"/>
              <a:t>If you work for a provincial agency, some of your responsibilities for financial oversight are contained in the </a:t>
            </a:r>
            <a:r>
              <a:rPr lang="en-CA" sz="1400" i="1" dirty="0">
                <a:hlinkClick r:id="rId2"/>
              </a:rPr>
              <a:t>Financial Administration Act</a:t>
            </a:r>
            <a:r>
              <a:rPr lang="en-CA" sz="1400" dirty="0"/>
              <a:t>.</a:t>
            </a:r>
          </a:p>
          <a:p>
            <a:pPr marL="342900" indent="-342900">
              <a:lnSpc>
                <a:spcPct val="100000"/>
              </a:lnSpc>
              <a:buFont typeface="Wingdings" panose="05000000000000000000" pitchFamily="2" charset="2"/>
              <a:buChar char="§"/>
            </a:pPr>
            <a:r>
              <a:rPr lang="en-CA" sz="1400" dirty="0">
                <a:hlinkClick r:id="rId3"/>
              </a:rPr>
              <a:t>Agencies and Appointee Directive</a:t>
            </a:r>
            <a:r>
              <a:rPr lang="en-CA" sz="1400" dirty="0"/>
              <a:t> sets out rules for provincial agency oversight and accountability including:</a:t>
            </a:r>
          </a:p>
          <a:p>
            <a:pPr marL="1028700" lvl="1" indent="-342900">
              <a:lnSpc>
                <a:spcPct val="100000"/>
              </a:lnSpc>
              <a:buFont typeface="Wingdings" panose="05000000000000000000" pitchFamily="2" charset="2"/>
              <a:buChar char="§"/>
            </a:pPr>
            <a:r>
              <a:rPr lang="en-CA" sz="1400" dirty="0"/>
              <a:t>Requirements for establishing agencies and short-term bodies</a:t>
            </a:r>
          </a:p>
          <a:p>
            <a:pPr marL="1028700" lvl="1" indent="-342900">
              <a:lnSpc>
                <a:spcPct val="100000"/>
              </a:lnSpc>
              <a:buFont typeface="Wingdings" panose="05000000000000000000" pitchFamily="2" charset="2"/>
              <a:buChar char="§"/>
            </a:pPr>
            <a:r>
              <a:rPr lang="en-CA" sz="1400" dirty="0"/>
              <a:t>Accountability and risk management framework</a:t>
            </a:r>
          </a:p>
          <a:p>
            <a:pPr marL="1028700" lvl="1" indent="-342900">
              <a:lnSpc>
                <a:spcPct val="100000"/>
              </a:lnSpc>
              <a:buFont typeface="Wingdings" panose="05000000000000000000" pitchFamily="2" charset="2"/>
              <a:buChar char="§"/>
            </a:pPr>
            <a:r>
              <a:rPr lang="en-CA" sz="1400" dirty="0"/>
              <a:t>Requirements for appointing individuals</a:t>
            </a:r>
          </a:p>
          <a:p>
            <a:pPr marL="1028700" lvl="1" indent="-342900">
              <a:lnSpc>
                <a:spcPct val="100000"/>
              </a:lnSpc>
              <a:buFont typeface="Wingdings" panose="05000000000000000000" pitchFamily="2" charset="2"/>
              <a:buChar char="§"/>
            </a:pPr>
            <a:r>
              <a:rPr lang="en-CA" sz="1400" dirty="0"/>
              <a:t>Rates of remuneration for appointees</a:t>
            </a:r>
          </a:p>
          <a:p>
            <a:pPr marL="342900" indent="-342900">
              <a:lnSpc>
                <a:spcPct val="100000"/>
              </a:lnSpc>
              <a:buFont typeface="Wingdings" panose="05000000000000000000" pitchFamily="2" charset="2"/>
              <a:buChar char="§"/>
            </a:pPr>
            <a:r>
              <a:rPr lang="en-CA" sz="1400" dirty="0"/>
              <a:t>Financial oversight is one part of your fiduciary duties as an appointee. Another part is to ensure your organization’s compliance with risk management practices</a:t>
            </a:r>
            <a:r>
              <a:rPr lang="en-CA" sz="1400" dirty="0">
                <a:solidFill>
                  <a:srgbClr val="FF0000"/>
                </a:solidFill>
              </a:rPr>
              <a:t>.</a:t>
            </a:r>
            <a:endParaRPr lang="en-CA" sz="1400" dirty="0"/>
          </a:p>
        </p:txBody>
      </p:sp>
      <p:sp>
        <p:nvSpPr>
          <p:cNvPr id="8" name="TextBox 7">
            <a:extLst>
              <a:ext uri="{FF2B5EF4-FFF2-40B4-BE49-F238E27FC236}">
                <a16:creationId xmlns:a16="http://schemas.microsoft.com/office/drawing/2014/main" id="{0DAD963B-6308-4F27-851A-9A4E7A489E19}"/>
              </a:ext>
            </a:extLst>
          </p:cNvPr>
          <p:cNvSpPr txBox="1"/>
          <p:nvPr/>
        </p:nvSpPr>
        <p:spPr>
          <a:xfrm>
            <a:off x="347297" y="1049572"/>
            <a:ext cx="8310735" cy="584775"/>
          </a:xfrm>
          <a:prstGeom prst="rect">
            <a:avLst/>
          </a:prstGeom>
          <a:noFill/>
        </p:spPr>
        <p:txBody>
          <a:bodyPr wrap="square" rtlCol="0">
            <a:spAutoFit/>
          </a:bodyPr>
          <a:lstStyle/>
          <a:p>
            <a:r>
              <a:rPr lang="en-CA" sz="1600" b="1" dirty="0">
                <a:solidFill>
                  <a:srgbClr val="047BC1"/>
                </a:solidFill>
              </a:rPr>
              <a:t>A large part of your fiduciary duty relates to financial oversight of your agency. You are responsible for overseeing money management. </a:t>
            </a:r>
          </a:p>
        </p:txBody>
      </p:sp>
    </p:spTree>
    <p:extLst>
      <p:ext uri="{BB962C8B-B14F-4D97-AF65-F5344CB8AC3E}">
        <p14:creationId xmlns:p14="http://schemas.microsoft.com/office/powerpoint/2010/main" val="2830913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6AF9A-56D7-4AF6-A411-8A8C6357BFE0}"/>
              </a:ext>
            </a:extLst>
          </p:cNvPr>
          <p:cNvSpPr>
            <a:spLocks noGrp="1"/>
          </p:cNvSpPr>
          <p:nvPr>
            <p:ph type="title"/>
          </p:nvPr>
        </p:nvSpPr>
        <p:spPr/>
        <p:txBody>
          <a:bodyPr/>
          <a:lstStyle/>
          <a:p>
            <a:r>
              <a:rPr lang="en-US" dirty="0"/>
              <a:t>Understanding Risk</a:t>
            </a:r>
            <a:endParaRPr lang="en-CA" dirty="0"/>
          </a:p>
        </p:txBody>
      </p:sp>
      <p:sp>
        <p:nvSpPr>
          <p:cNvPr id="5" name="Slide Number Placeholder 4">
            <a:extLst>
              <a:ext uri="{FF2B5EF4-FFF2-40B4-BE49-F238E27FC236}">
                <a16:creationId xmlns:a16="http://schemas.microsoft.com/office/drawing/2014/main" id="{73172817-97CF-48FF-BA4B-756FEC604AD4}"/>
              </a:ext>
            </a:extLst>
          </p:cNvPr>
          <p:cNvSpPr>
            <a:spLocks noGrp="1"/>
          </p:cNvSpPr>
          <p:nvPr>
            <p:ph type="sldNum" sz="quarter" idx="12"/>
          </p:nvPr>
        </p:nvSpPr>
        <p:spPr/>
        <p:txBody>
          <a:bodyPr/>
          <a:lstStyle/>
          <a:p>
            <a:fld id="{9CAA33A2-411E-8443-83D0-3263C24E97A5}" type="slidenum">
              <a:rPr lang="en-US" smtClean="0"/>
              <a:pPr/>
              <a:t>21</a:t>
            </a:fld>
            <a:endParaRPr lang="en-US" dirty="0"/>
          </a:p>
        </p:txBody>
      </p:sp>
      <p:sp>
        <p:nvSpPr>
          <p:cNvPr id="6" name="Footer Placeholder 5">
            <a:extLst>
              <a:ext uri="{FF2B5EF4-FFF2-40B4-BE49-F238E27FC236}">
                <a16:creationId xmlns:a16="http://schemas.microsoft.com/office/drawing/2014/main" id="{BB494140-2E58-4447-BD18-E9420AE1E5A4}"/>
              </a:ext>
            </a:extLst>
          </p:cNvPr>
          <p:cNvSpPr>
            <a:spLocks noGrp="1"/>
          </p:cNvSpPr>
          <p:nvPr>
            <p:ph type="ftr" sz="quarter" idx="11"/>
          </p:nvPr>
        </p:nvSpPr>
        <p:spPr/>
        <p:txBody>
          <a:bodyPr/>
          <a:lstStyle/>
          <a:p>
            <a:pPr algn="l"/>
            <a:r>
              <a:rPr lang="en-US" dirty="0"/>
              <a:t>Public Appointee Role and Governance Overview</a:t>
            </a:r>
          </a:p>
        </p:txBody>
      </p:sp>
      <p:sp>
        <p:nvSpPr>
          <p:cNvPr id="7" name="Content Placeholder 14">
            <a:extLst>
              <a:ext uri="{FF2B5EF4-FFF2-40B4-BE49-F238E27FC236}">
                <a16:creationId xmlns:a16="http://schemas.microsoft.com/office/drawing/2014/main" id="{24089C5E-9C7D-4024-BB27-0676DEC8801E}"/>
              </a:ext>
            </a:extLst>
          </p:cNvPr>
          <p:cNvSpPr>
            <a:spLocks noGrp="1"/>
          </p:cNvSpPr>
          <p:nvPr>
            <p:ph idx="1"/>
          </p:nvPr>
        </p:nvSpPr>
        <p:spPr>
          <a:xfrm>
            <a:off x="339970" y="1718532"/>
            <a:ext cx="8456734" cy="3720736"/>
          </a:xfrm>
          <a:solidFill>
            <a:srgbClr val="D1E7F3"/>
          </a:solidFill>
        </p:spPr>
        <p:txBody>
          <a:bodyPr>
            <a:noAutofit/>
          </a:bodyPr>
          <a:lstStyle/>
          <a:p>
            <a:pPr marL="342900" indent="-342900">
              <a:lnSpc>
                <a:spcPct val="100000"/>
              </a:lnSpc>
              <a:buFont typeface="Wingdings" panose="05000000000000000000" pitchFamily="2" charset="2"/>
              <a:buChar char="§"/>
            </a:pPr>
            <a:r>
              <a:rPr lang="en-CA" sz="1400" dirty="0"/>
              <a:t>Risk is the uncertainty that surrounds future events and outcomes, and the chance of something happening that will affect the achievement of objectives. Not all risk is bad and sometimes risk is unavoidable.</a:t>
            </a:r>
          </a:p>
          <a:p>
            <a:pPr marL="342900" indent="-342900">
              <a:lnSpc>
                <a:spcPct val="100000"/>
              </a:lnSpc>
              <a:buFont typeface="Wingdings" panose="05000000000000000000" pitchFamily="2" charset="2"/>
              <a:buChar char="§"/>
            </a:pPr>
            <a:r>
              <a:rPr lang="en-CA" sz="1400" dirty="0"/>
              <a:t>Your role as an appointee is not to prepare risk management documents or to be experts in risk. It is to ensure that the experts in risk management at your agency have done the work required of them by the Ontario government. You should be aware of the government’s key priorities, particularly those that may impact your agency or entity and its mandate. Some of these are:</a:t>
            </a:r>
          </a:p>
          <a:p>
            <a:pPr marL="1028700" lvl="1" indent="-342900">
              <a:lnSpc>
                <a:spcPct val="100000"/>
              </a:lnSpc>
              <a:buFont typeface="Wingdings" panose="05000000000000000000" pitchFamily="2" charset="2"/>
              <a:buChar char="§"/>
            </a:pPr>
            <a:r>
              <a:rPr lang="en-CA" sz="1400" b="1" dirty="0"/>
              <a:t>Align with Government Policy </a:t>
            </a:r>
            <a:r>
              <a:rPr lang="en-CA" sz="1400" dirty="0"/>
              <a:t>– The Ontario government has a risk management policy that ministries and provincial agencies are required to follow. Other entities should adopt similar practices on risk management.</a:t>
            </a:r>
          </a:p>
          <a:p>
            <a:pPr marL="1028700" lvl="1" indent="-342900">
              <a:lnSpc>
                <a:spcPct val="100000"/>
              </a:lnSpc>
              <a:buFont typeface="Wingdings" panose="05000000000000000000" pitchFamily="2" charset="2"/>
              <a:buChar char="§"/>
            </a:pPr>
            <a:r>
              <a:rPr lang="en-CA" sz="1400" b="1" dirty="0"/>
              <a:t>Promote and Comply </a:t>
            </a:r>
            <a:r>
              <a:rPr lang="en-CA" sz="1400" dirty="0"/>
              <a:t>– Your role as an appointee is to promote and comply with the active risk management program within your agency or entity.</a:t>
            </a:r>
          </a:p>
          <a:p>
            <a:pPr marL="1028700" lvl="1" indent="-342900">
              <a:lnSpc>
                <a:spcPct val="100000"/>
              </a:lnSpc>
              <a:buFont typeface="Wingdings" panose="05000000000000000000" pitchFamily="2" charset="2"/>
              <a:buChar char="§"/>
            </a:pPr>
            <a:r>
              <a:rPr lang="en-CA" sz="1400" b="1" dirty="0"/>
              <a:t>Integrate into Decision-Making</a:t>
            </a:r>
            <a:r>
              <a:rPr lang="en-CA" sz="1400" dirty="0"/>
              <a:t> – Integrate risk management practices into informed decision-making and priority-setting.</a:t>
            </a:r>
          </a:p>
          <a:p>
            <a:pPr marL="1028700" lvl="1" indent="-342900">
              <a:lnSpc>
                <a:spcPct val="100000"/>
              </a:lnSpc>
              <a:buFont typeface="Wingdings" panose="05000000000000000000" pitchFamily="2" charset="2"/>
              <a:buChar char="§"/>
            </a:pPr>
            <a:r>
              <a:rPr lang="en-CA" sz="1400" b="1" dirty="0"/>
              <a:t>Participate in Training </a:t>
            </a:r>
            <a:r>
              <a:rPr lang="en-CA" sz="1400" dirty="0"/>
              <a:t>– Support the development of risk management competencies through training and learning opportunities.</a:t>
            </a:r>
          </a:p>
        </p:txBody>
      </p:sp>
      <p:sp>
        <p:nvSpPr>
          <p:cNvPr id="8" name="TextBox 7">
            <a:extLst>
              <a:ext uri="{FF2B5EF4-FFF2-40B4-BE49-F238E27FC236}">
                <a16:creationId xmlns:a16="http://schemas.microsoft.com/office/drawing/2014/main" id="{55A0AF49-4FE3-437E-81E5-175082C14CBD}"/>
              </a:ext>
            </a:extLst>
          </p:cNvPr>
          <p:cNvSpPr txBox="1"/>
          <p:nvPr/>
        </p:nvSpPr>
        <p:spPr>
          <a:xfrm>
            <a:off x="347297" y="1049572"/>
            <a:ext cx="8310735" cy="584775"/>
          </a:xfrm>
          <a:prstGeom prst="rect">
            <a:avLst/>
          </a:prstGeom>
          <a:noFill/>
        </p:spPr>
        <p:txBody>
          <a:bodyPr wrap="square" rtlCol="0">
            <a:spAutoFit/>
          </a:bodyPr>
          <a:lstStyle/>
          <a:p>
            <a:r>
              <a:rPr lang="en-CA" sz="1600" b="1" dirty="0">
                <a:solidFill>
                  <a:srgbClr val="047BC1"/>
                </a:solidFill>
              </a:rPr>
              <a:t>Financial oversight is one part of your fiduciary duties as an appointee. Another part is to ensure your organization’s compliance with risk management practices.</a:t>
            </a:r>
          </a:p>
        </p:txBody>
      </p:sp>
    </p:spTree>
    <p:extLst>
      <p:ext uri="{BB962C8B-B14F-4D97-AF65-F5344CB8AC3E}">
        <p14:creationId xmlns:p14="http://schemas.microsoft.com/office/powerpoint/2010/main" val="940357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6AF9A-56D7-4AF6-A411-8A8C6357BFE0}"/>
              </a:ext>
            </a:extLst>
          </p:cNvPr>
          <p:cNvSpPr>
            <a:spLocks noGrp="1"/>
          </p:cNvSpPr>
          <p:nvPr>
            <p:ph type="title"/>
          </p:nvPr>
        </p:nvSpPr>
        <p:spPr/>
        <p:txBody>
          <a:bodyPr/>
          <a:lstStyle/>
          <a:p>
            <a:r>
              <a:rPr lang="en-US" dirty="0"/>
              <a:t>Questions to Consider</a:t>
            </a:r>
            <a:endParaRPr lang="en-CA" dirty="0"/>
          </a:p>
        </p:txBody>
      </p:sp>
      <p:sp>
        <p:nvSpPr>
          <p:cNvPr id="8" name="TextBox 7">
            <a:extLst>
              <a:ext uri="{FF2B5EF4-FFF2-40B4-BE49-F238E27FC236}">
                <a16:creationId xmlns:a16="http://schemas.microsoft.com/office/drawing/2014/main" id="{55A0AF49-4FE3-437E-81E5-175082C14CBD}"/>
              </a:ext>
            </a:extLst>
          </p:cNvPr>
          <p:cNvSpPr txBox="1"/>
          <p:nvPr/>
        </p:nvSpPr>
        <p:spPr>
          <a:xfrm>
            <a:off x="347297" y="1049572"/>
            <a:ext cx="8310735" cy="584775"/>
          </a:xfrm>
          <a:prstGeom prst="rect">
            <a:avLst/>
          </a:prstGeom>
          <a:noFill/>
        </p:spPr>
        <p:txBody>
          <a:bodyPr wrap="square" rtlCol="0">
            <a:spAutoFit/>
          </a:bodyPr>
          <a:lstStyle/>
          <a:p>
            <a:r>
              <a:rPr lang="en-CA" sz="1600" b="1" dirty="0">
                <a:solidFill>
                  <a:srgbClr val="047BC1"/>
                </a:solidFill>
              </a:rPr>
              <a:t>One of the most important roles of appointees is asking questions. When you receive reports and recommendations from agency staff, consider asking questions such as: </a:t>
            </a:r>
          </a:p>
        </p:txBody>
      </p:sp>
      <p:sp>
        <p:nvSpPr>
          <p:cNvPr id="7" name="Content Placeholder 14">
            <a:extLst>
              <a:ext uri="{FF2B5EF4-FFF2-40B4-BE49-F238E27FC236}">
                <a16:creationId xmlns:a16="http://schemas.microsoft.com/office/drawing/2014/main" id="{24089C5E-9C7D-4024-BB27-0676DEC8801E}"/>
              </a:ext>
            </a:extLst>
          </p:cNvPr>
          <p:cNvSpPr>
            <a:spLocks noGrp="1"/>
          </p:cNvSpPr>
          <p:nvPr>
            <p:ph idx="1"/>
          </p:nvPr>
        </p:nvSpPr>
        <p:spPr>
          <a:xfrm>
            <a:off x="339970" y="1769882"/>
            <a:ext cx="6211659" cy="4371185"/>
          </a:xfrm>
          <a:noFill/>
        </p:spPr>
        <p:txBody>
          <a:bodyPr>
            <a:noAutofit/>
          </a:bodyPr>
          <a:lstStyle/>
          <a:p>
            <a:pPr marL="342900" indent="-342900">
              <a:lnSpc>
                <a:spcPct val="100000"/>
              </a:lnSpc>
              <a:buFont typeface="Wingdings" panose="05000000000000000000" pitchFamily="2" charset="2"/>
              <a:buChar char="§"/>
            </a:pPr>
            <a:r>
              <a:rPr lang="en-CA" sz="1400" dirty="0"/>
              <a:t>Are there other approaches that have been considered? Is there another way to achieving a particular outcome or addressing a certain matter?</a:t>
            </a:r>
          </a:p>
          <a:p>
            <a:pPr marL="342900" indent="-342900">
              <a:lnSpc>
                <a:spcPct val="100000"/>
              </a:lnSpc>
              <a:buFont typeface="Wingdings" panose="05000000000000000000" pitchFamily="2" charset="2"/>
              <a:buChar char="§"/>
            </a:pPr>
            <a:r>
              <a:rPr lang="en-CA" sz="1400" dirty="0"/>
              <a:t>Does this proposal demonstrate the agency’s commitment to ethical values and respect the rule of law?</a:t>
            </a:r>
          </a:p>
          <a:p>
            <a:pPr marL="342900" indent="-342900">
              <a:lnSpc>
                <a:spcPct val="100000"/>
              </a:lnSpc>
              <a:buFont typeface="Wingdings" panose="05000000000000000000" pitchFamily="2" charset="2"/>
              <a:buChar char="§"/>
            </a:pPr>
            <a:r>
              <a:rPr lang="en-CA" sz="1400" dirty="0"/>
              <a:t>Is this the best proposal, conversation or option to achieve expected outcomes?</a:t>
            </a:r>
          </a:p>
          <a:p>
            <a:pPr marL="342900" indent="-342900">
              <a:lnSpc>
                <a:spcPct val="100000"/>
              </a:lnSpc>
              <a:buFont typeface="Wingdings" panose="05000000000000000000" pitchFamily="2" charset="2"/>
              <a:buChar char="§"/>
            </a:pPr>
            <a:r>
              <a:rPr lang="en-CA" sz="1400" dirty="0"/>
              <a:t>Is there consensus or disagreement. If so, why and can agreement be formed?</a:t>
            </a:r>
          </a:p>
          <a:p>
            <a:pPr marL="342900" indent="-342900">
              <a:lnSpc>
                <a:spcPct val="100000"/>
              </a:lnSpc>
              <a:buFont typeface="Wingdings" panose="05000000000000000000" pitchFamily="2" charset="2"/>
              <a:buChar char="§"/>
            </a:pPr>
            <a:r>
              <a:rPr lang="en-CA" sz="1400" dirty="0"/>
              <a:t>What research and evidence have staff collected to support this proposal?</a:t>
            </a:r>
          </a:p>
          <a:p>
            <a:pPr marL="342900" indent="-342900">
              <a:lnSpc>
                <a:spcPct val="100000"/>
              </a:lnSpc>
              <a:buFont typeface="Wingdings" panose="05000000000000000000" pitchFamily="2" charset="2"/>
              <a:buChar char="§"/>
            </a:pPr>
            <a:r>
              <a:rPr lang="en-CA" sz="1400" dirty="0"/>
              <a:t>What are the risks involved, if we move forward with this proposal?</a:t>
            </a:r>
          </a:p>
          <a:p>
            <a:pPr marL="342900" indent="-342900">
              <a:lnSpc>
                <a:spcPct val="100000"/>
              </a:lnSpc>
              <a:buFont typeface="Wingdings" panose="05000000000000000000" pitchFamily="2" charset="2"/>
              <a:buChar char="§"/>
            </a:pPr>
            <a:r>
              <a:rPr lang="en-CA" sz="1400" dirty="0"/>
              <a:t>What are the views of stakeholders and Ontarians?</a:t>
            </a:r>
          </a:p>
          <a:p>
            <a:pPr marL="342900" indent="-342900">
              <a:lnSpc>
                <a:spcPct val="100000"/>
              </a:lnSpc>
              <a:buFont typeface="Wingdings" panose="05000000000000000000" pitchFamily="2" charset="2"/>
              <a:buChar char="§"/>
            </a:pPr>
            <a:r>
              <a:rPr lang="en-CA" sz="1400" dirty="0"/>
              <a:t>How does it align with our mandate?</a:t>
            </a:r>
          </a:p>
          <a:p>
            <a:pPr marL="342900" indent="-342900">
              <a:lnSpc>
                <a:spcPct val="100000"/>
              </a:lnSpc>
              <a:buFont typeface="Wingdings" panose="05000000000000000000" pitchFamily="2" charset="2"/>
              <a:buChar char="§"/>
            </a:pPr>
            <a:r>
              <a:rPr lang="en-CA" sz="1400" dirty="0"/>
              <a:t>What mitigation strategies have been considered?</a:t>
            </a:r>
          </a:p>
          <a:p>
            <a:pPr marL="342900" indent="-342900">
              <a:lnSpc>
                <a:spcPct val="100000"/>
              </a:lnSpc>
              <a:buFont typeface="Wingdings" panose="05000000000000000000" pitchFamily="2" charset="2"/>
              <a:buChar char="§"/>
            </a:pPr>
            <a:r>
              <a:rPr lang="en-CA" sz="1400" dirty="0"/>
              <a:t>What do other members of the board think? </a:t>
            </a:r>
          </a:p>
          <a:p>
            <a:pPr marL="342900" indent="-342900">
              <a:lnSpc>
                <a:spcPct val="100000"/>
              </a:lnSpc>
              <a:buFont typeface="Wingdings" panose="05000000000000000000" pitchFamily="2" charset="2"/>
              <a:buChar char="§"/>
            </a:pPr>
            <a:r>
              <a:rPr lang="en-CA" sz="1400" dirty="0"/>
              <a:t>Is this proposal in the public interest?</a:t>
            </a:r>
          </a:p>
        </p:txBody>
      </p:sp>
      <p:sp>
        <p:nvSpPr>
          <p:cNvPr id="5" name="Slide Number Placeholder 4">
            <a:extLst>
              <a:ext uri="{FF2B5EF4-FFF2-40B4-BE49-F238E27FC236}">
                <a16:creationId xmlns:a16="http://schemas.microsoft.com/office/drawing/2014/main" id="{73172817-97CF-48FF-BA4B-756FEC604AD4}"/>
              </a:ext>
            </a:extLst>
          </p:cNvPr>
          <p:cNvSpPr>
            <a:spLocks noGrp="1"/>
          </p:cNvSpPr>
          <p:nvPr>
            <p:ph type="sldNum" sz="quarter" idx="12"/>
          </p:nvPr>
        </p:nvSpPr>
        <p:spPr/>
        <p:txBody>
          <a:bodyPr/>
          <a:lstStyle/>
          <a:p>
            <a:fld id="{9CAA33A2-411E-8443-83D0-3263C24E97A5}" type="slidenum">
              <a:rPr lang="en-US" smtClean="0"/>
              <a:pPr/>
              <a:t>22</a:t>
            </a:fld>
            <a:endParaRPr lang="en-US" dirty="0"/>
          </a:p>
        </p:txBody>
      </p:sp>
      <p:sp>
        <p:nvSpPr>
          <p:cNvPr id="6" name="Footer Placeholder 5">
            <a:extLst>
              <a:ext uri="{FF2B5EF4-FFF2-40B4-BE49-F238E27FC236}">
                <a16:creationId xmlns:a16="http://schemas.microsoft.com/office/drawing/2014/main" id="{BB494140-2E58-4447-BD18-E9420AE1E5A4}"/>
              </a:ext>
            </a:extLst>
          </p:cNvPr>
          <p:cNvSpPr>
            <a:spLocks noGrp="1"/>
          </p:cNvSpPr>
          <p:nvPr>
            <p:ph type="ftr" sz="quarter" idx="11"/>
          </p:nvPr>
        </p:nvSpPr>
        <p:spPr/>
        <p:txBody>
          <a:bodyPr/>
          <a:lstStyle/>
          <a:p>
            <a:pPr algn="l"/>
            <a:r>
              <a:rPr lang="en-US" dirty="0"/>
              <a:t>Public Appointee Role and Governance Overview</a:t>
            </a:r>
          </a:p>
        </p:txBody>
      </p:sp>
      <p:pic>
        <p:nvPicPr>
          <p:cNvPr id="21" name="Picture 20">
            <a:extLst>
              <a:ext uri="{FF2B5EF4-FFF2-40B4-BE49-F238E27FC236}">
                <a16:creationId xmlns:a16="http://schemas.microsoft.com/office/drawing/2014/main" id="{FB24A819-201A-4333-82CD-2E2BE10E5FEA}"/>
              </a:ext>
              <a:ext uri="{C183D7F6-B498-43B3-948B-1728B52AA6E4}">
                <adec:decorative xmlns:adec="http://schemas.microsoft.com/office/drawing/2017/decorative" val="1"/>
              </a:ext>
            </a:extLst>
          </p:cNvPr>
          <p:cNvPicPr>
            <a:picLocks noChangeAspect="1"/>
          </p:cNvPicPr>
          <p:nvPr/>
        </p:nvPicPr>
        <p:blipFill rotWithShape="1">
          <a:blip r:embed="rId2">
            <a:clrChange>
              <a:clrFrom>
                <a:srgbClr val="90C2E7"/>
              </a:clrFrom>
              <a:clrTo>
                <a:srgbClr val="90C2E7">
                  <a:alpha val="0"/>
                </a:srgbClr>
              </a:clrTo>
            </a:clrChange>
            <a:extLst>
              <a:ext uri="{837473B0-CC2E-450A-ABE3-18F120FF3D39}">
                <a1611:picAttrSrcUrl xmlns:a1611="http://schemas.microsoft.com/office/drawing/2016/11/main" r:id="rId3"/>
              </a:ext>
            </a:extLst>
          </a:blip>
          <a:srcRect l="20172" t="7698" r="10549" b="6804"/>
          <a:stretch/>
        </p:blipFill>
        <p:spPr>
          <a:xfrm>
            <a:off x="5801711" y="2535712"/>
            <a:ext cx="2856321" cy="3525064"/>
          </a:xfrm>
          <a:prstGeom prst="rect">
            <a:avLst/>
          </a:prstGeom>
        </p:spPr>
      </p:pic>
    </p:spTree>
    <p:extLst>
      <p:ext uri="{BB962C8B-B14F-4D97-AF65-F5344CB8AC3E}">
        <p14:creationId xmlns:p14="http://schemas.microsoft.com/office/powerpoint/2010/main" val="1081018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AFBF55-01DA-42A3-A5AF-C5D949FACBAE}"/>
              </a:ext>
            </a:extLst>
          </p:cNvPr>
          <p:cNvSpPr>
            <a:spLocks noGrp="1"/>
          </p:cNvSpPr>
          <p:nvPr>
            <p:ph type="title"/>
          </p:nvPr>
        </p:nvSpPr>
        <p:spPr/>
        <p:txBody>
          <a:bodyPr/>
          <a:lstStyle/>
          <a:p>
            <a:r>
              <a:rPr lang="en-CA" dirty="0">
                <a:solidFill>
                  <a:srgbClr val="047BC1"/>
                </a:solidFill>
              </a:rPr>
              <a:t>Conflict of Interest and Ethical Requirements</a:t>
            </a:r>
          </a:p>
        </p:txBody>
      </p:sp>
    </p:spTree>
    <p:extLst>
      <p:ext uri="{BB962C8B-B14F-4D97-AF65-F5344CB8AC3E}">
        <p14:creationId xmlns:p14="http://schemas.microsoft.com/office/powerpoint/2010/main" val="600955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B6E75-E3A7-4208-865A-A6A1DF47DC9F}"/>
              </a:ext>
            </a:extLst>
          </p:cNvPr>
          <p:cNvSpPr>
            <a:spLocks noGrp="1"/>
          </p:cNvSpPr>
          <p:nvPr>
            <p:ph type="title"/>
          </p:nvPr>
        </p:nvSpPr>
        <p:spPr/>
        <p:txBody>
          <a:bodyPr/>
          <a:lstStyle/>
          <a:p>
            <a:r>
              <a:rPr lang="en-US" dirty="0"/>
              <a:t>Ethical Requirements</a:t>
            </a:r>
            <a:endParaRPr lang="en-CA" dirty="0"/>
          </a:p>
        </p:txBody>
      </p:sp>
      <p:sp>
        <p:nvSpPr>
          <p:cNvPr id="7" name="TextBox 6">
            <a:extLst>
              <a:ext uri="{FF2B5EF4-FFF2-40B4-BE49-F238E27FC236}">
                <a16:creationId xmlns:a16="http://schemas.microsoft.com/office/drawing/2014/main" id="{0CB7AFC6-1823-4A86-B793-EAC54F709403}"/>
              </a:ext>
            </a:extLst>
          </p:cNvPr>
          <p:cNvSpPr txBox="1"/>
          <p:nvPr/>
        </p:nvSpPr>
        <p:spPr>
          <a:xfrm>
            <a:off x="347297" y="1049572"/>
            <a:ext cx="8310735" cy="830997"/>
          </a:xfrm>
          <a:prstGeom prst="rect">
            <a:avLst/>
          </a:prstGeom>
          <a:noFill/>
        </p:spPr>
        <p:txBody>
          <a:bodyPr wrap="square" rtlCol="0">
            <a:spAutoFit/>
          </a:bodyPr>
          <a:lstStyle/>
          <a:p>
            <a:r>
              <a:rPr lang="en-CA" sz="1600" b="1" dirty="0">
                <a:solidFill>
                  <a:srgbClr val="047BC1"/>
                </a:solidFill>
              </a:rPr>
              <a:t>Ethical dilemmas can arise in your life as an individual and/or a professional. As a public appointee, you are a representative of the Ontario government and Ontarians. You are expected to behave ethically. </a:t>
            </a:r>
          </a:p>
        </p:txBody>
      </p:sp>
      <p:sp>
        <p:nvSpPr>
          <p:cNvPr id="3" name="Content Placeholder 2">
            <a:extLst>
              <a:ext uri="{FF2B5EF4-FFF2-40B4-BE49-F238E27FC236}">
                <a16:creationId xmlns:a16="http://schemas.microsoft.com/office/drawing/2014/main" id="{A0FE0D10-76B6-40FD-ACFA-E3ACBBD5A4A3}"/>
              </a:ext>
            </a:extLst>
          </p:cNvPr>
          <p:cNvSpPr>
            <a:spLocks noGrp="1"/>
          </p:cNvSpPr>
          <p:nvPr>
            <p:ph idx="1"/>
          </p:nvPr>
        </p:nvSpPr>
        <p:spPr>
          <a:xfrm>
            <a:off x="347296" y="2017009"/>
            <a:ext cx="8456734" cy="2319322"/>
          </a:xfrm>
          <a:noFill/>
        </p:spPr>
        <p:txBody>
          <a:bodyPr>
            <a:noAutofit/>
          </a:bodyPr>
          <a:lstStyle/>
          <a:p>
            <a:pPr marL="342900" indent="-342900">
              <a:lnSpc>
                <a:spcPct val="100000"/>
              </a:lnSpc>
              <a:buFont typeface="Wingdings" panose="05000000000000000000" pitchFamily="2" charset="2"/>
              <a:buChar char="§"/>
            </a:pPr>
            <a:r>
              <a:rPr lang="en-CA" sz="1400" dirty="0"/>
              <a:t>Ethics refers to rules or guidelines that establish whether conduct is right or wrong for individuals and for groups. The ethics of public service are based on five basic principles:</a:t>
            </a:r>
          </a:p>
          <a:p>
            <a:pPr marL="1028700" lvl="1" indent="-342900">
              <a:lnSpc>
                <a:spcPct val="100000"/>
              </a:lnSpc>
              <a:buFont typeface="Wingdings" panose="05000000000000000000" pitchFamily="2" charset="2"/>
              <a:buChar char="§"/>
            </a:pPr>
            <a:r>
              <a:rPr lang="en-CA" sz="1400" dirty="0"/>
              <a:t>Fairness</a:t>
            </a:r>
          </a:p>
          <a:p>
            <a:pPr marL="1028700" lvl="1" indent="-342900">
              <a:lnSpc>
                <a:spcPct val="100000"/>
              </a:lnSpc>
              <a:buFont typeface="Wingdings" panose="05000000000000000000" pitchFamily="2" charset="2"/>
              <a:buChar char="§"/>
            </a:pPr>
            <a:r>
              <a:rPr lang="en-CA" sz="1400" dirty="0"/>
              <a:t>Transparency</a:t>
            </a:r>
          </a:p>
          <a:p>
            <a:pPr marL="1028700" lvl="1" indent="-342900">
              <a:lnSpc>
                <a:spcPct val="100000"/>
              </a:lnSpc>
              <a:buFont typeface="Wingdings" panose="05000000000000000000" pitchFamily="2" charset="2"/>
              <a:buChar char="§"/>
            </a:pPr>
            <a:r>
              <a:rPr lang="en-CA" sz="1400" dirty="0"/>
              <a:t>Responsibility</a:t>
            </a:r>
          </a:p>
          <a:p>
            <a:pPr marL="1028700" lvl="1" indent="-342900">
              <a:lnSpc>
                <a:spcPct val="100000"/>
              </a:lnSpc>
              <a:buFont typeface="Wingdings" panose="05000000000000000000" pitchFamily="2" charset="2"/>
              <a:buChar char="§"/>
            </a:pPr>
            <a:r>
              <a:rPr lang="en-CA" sz="1400" dirty="0"/>
              <a:t>Efficient use of public sector resources</a:t>
            </a:r>
          </a:p>
          <a:p>
            <a:pPr marL="1028700" lvl="1" indent="-342900">
              <a:lnSpc>
                <a:spcPct val="100000"/>
              </a:lnSpc>
              <a:buFont typeface="Wingdings" panose="05000000000000000000" pitchFamily="2" charset="2"/>
              <a:buChar char="§"/>
            </a:pPr>
            <a:r>
              <a:rPr lang="en-CA" sz="1400" dirty="0"/>
              <a:t>Conflict of interest avoidance/management</a:t>
            </a:r>
          </a:p>
          <a:p>
            <a:pPr marL="342900" indent="-342900">
              <a:lnSpc>
                <a:spcPct val="100000"/>
              </a:lnSpc>
              <a:buFont typeface="Wingdings" panose="05000000000000000000" pitchFamily="2" charset="2"/>
              <a:buChar char="§"/>
            </a:pPr>
            <a:r>
              <a:rPr lang="en-CA" sz="1400" dirty="0"/>
              <a:t>These principles should guide your decision-making</a:t>
            </a:r>
          </a:p>
        </p:txBody>
      </p:sp>
      <p:sp>
        <p:nvSpPr>
          <p:cNvPr id="5" name="Slide Number Placeholder 4">
            <a:extLst>
              <a:ext uri="{FF2B5EF4-FFF2-40B4-BE49-F238E27FC236}">
                <a16:creationId xmlns:a16="http://schemas.microsoft.com/office/drawing/2014/main" id="{D04D6935-85DA-4EE3-881A-9ECA85BCDAD8}"/>
              </a:ext>
            </a:extLst>
          </p:cNvPr>
          <p:cNvSpPr>
            <a:spLocks noGrp="1"/>
          </p:cNvSpPr>
          <p:nvPr>
            <p:ph type="sldNum" sz="quarter" idx="12"/>
          </p:nvPr>
        </p:nvSpPr>
        <p:spPr/>
        <p:txBody>
          <a:bodyPr/>
          <a:lstStyle/>
          <a:p>
            <a:fld id="{9CAA33A2-411E-8443-83D0-3263C24E97A5}" type="slidenum">
              <a:rPr lang="en-US" smtClean="0"/>
              <a:pPr/>
              <a:t>24</a:t>
            </a:fld>
            <a:endParaRPr lang="en-US" dirty="0"/>
          </a:p>
        </p:txBody>
      </p:sp>
      <p:sp>
        <p:nvSpPr>
          <p:cNvPr id="6" name="Footer Placeholder 5">
            <a:extLst>
              <a:ext uri="{FF2B5EF4-FFF2-40B4-BE49-F238E27FC236}">
                <a16:creationId xmlns:a16="http://schemas.microsoft.com/office/drawing/2014/main" id="{9993F2BB-50F9-4AF2-B778-9609A92C974B}"/>
              </a:ext>
            </a:extLst>
          </p:cNvPr>
          <p:cNvSpPr>
            <a:spLocks noGrp="1"/>
          </p:cNvSpPr>
          <p:nvPr>
            <p:ph type="ftr" sz="quarter" idx="11"/>
          </p:nvPr>
        </p:nvSpPr>
        <p:spPr/>
        <p:txBody>
          <a:bodyPr/>
          <a:lstStyle/>
          <a:p>
            <a:pPr algn="l"/>
            <a:r>
              <a:rPr lang="en-US" dirty="0"/>
              <a:t>Public Appointee Role and Governance Overview</a:t>
            </a:r>
          </a:p>
        </p:txBody>
      </p:sp>
      <p:pic>
        <p:nvPicPr>
          <p:cNvPr id="10" name="Picture 9">
            <a:extLst>
              <a:ext uri="{FF2B5EF4-FFF2-40B4-BE49-F238E27FC236}">
                <a16:creationId xmlns:a16="http://schemas.microsoft.com/office/drawing/2014/main" id="{A43DDF96-E61A-4D5D-B1BB-DDD93AF08960}"/>
              </a:ext>
              <a:ext uri="{C183D7F6-B498-43B3-948B-1728B52AA6E4}">
                <adec:decorative xmlns:adec="http://schemas.microsoft.com/office/drawing/2017/decorative" val="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201348" y="3191794"/>
            <a:ext cx="2793319" cy="2793319"/>
          </a:xfrm>
          <a:prstGeom prst="rect">
            <a:avLst/>
          </a:prstGeom>
        </p:spPr>
      </p:pic>
    </p:spTree>
    <p:extLst>
      <p:ext uri="{BB962C8B-B14F-4D97-AF65-F5344CB8AC3E}">
        <p14:creationId xmlns:p14="http://schemas.microsoft.com/office/powerpoint/2010/main" val="3163647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44EB3-E33C-498F-8E06-C421598DA139}"/>
              </a:ext>
            </a:extLst>
          </p:cNvPr>
          <p:cNvSpPr>
            <a:spLocks noGrp="1"/>
          </p:cNvSpPr>
          <p:nvPr>
            <p:ph type="title"/>
          </p:nvPr>
        </p:nvSpPr>
        <p:spPr/>
        <p:txBody>
          <a:bodyPr/>
          <a:lstStyle/>
          <a:p>
            <a:r>
              <a:rPr lang="en-CA" dirty="0"/>
              <a:t>Ethics Executives</a:t>
            </a:r>
          </a:p>
        </p:txBody>
      </p:sp>
      <p:sp>
        <p:nvSpPr>
          <p:cNvPr id="8" name="TextBox 7">
            <a:extLst>
              <a:ext uri="{FF2B5EF4-FFF2-40B4-BE49-F238E27FC236}">
                <a16:creationId xmlns:a16="http://schemas.microsoft.com/office/drawing/2014/main" id="{82082CC6-B255-4FA0-9E5A-1225DAF0F00C}"/>
              </a:ext>
            </a:extLst>
          </p:cNvPr>
          <p:cNvSpPr txBox="1"/>
          <p:nvPr/>
        </p:nvSpPr>
        <p:spPr>
          <a:xfrm>
            <a:off x="347298" y="1030718"/>
            <a:ext cx="4828018" cy="338554"/>
          </a:xfrm>
          <a:prstGeom prst="rect">
            <a:avLst/>
          </a:prstGeom>
          <a:noFill/>
        </p:spPr>
        <p:txBody>
          <a:bodyPr wrap="square" rtlCol="0">
            <a:spAutoFit/>
          </a:bodyPr>
          <a:lstStyle/>
          <a:p>
            <a:r>
              <a:rPr lang="en-CA" sz="1600" b="1" dirty="0">
                <a:solidFill>
                  <a:srgbClr val="047BC1"/>
                </a:solidFill>
              </a:rPr>
              <a:t>Ethics executives are responsible for:</a:t>
            </a:r>
          </a:p>
        </p:txBody>
      </p:sp>
      <p:sp>
        <p:nvSpPr>
          <p:cNvPr id="4" name="Content Placeholder 3">
            <a:extLst>
              <a:ext uri="{FF2B5EF4-FFF2-40B4-BE49-F238E27FC236}">
                <a16:creationId xmlns:a16="http://schemas.microsoft.com/office/drawing/2014/main" id="{BDAE8069-2C0F-456E-8B7C-A339C20EF125}"/>
              </a:ext>
            </a:extLst>
          </p:cNvPr>
          <p:cNvSpPr>
            <a:spLocks noGrp="1"/>
          </p:cNvSpPr>
          <p:nvPr>
            <p:ph sz="half" idx="2"/>
          </p:nvPr>
        </p:nvSpPr>
        <p:spPr>
          <a:xfrm>
            <a:off x="347296" y="1406368"/>
            <a:ext cx="5035409" cy="4782116"/>
          </a:xfrm>
        </p:spPr>
        <p:txBody>
          <a:bodyPr>
            <a:noAutofit/>
          </a:bodyPr>
          <a:lstStyle/>
          <a:p>
            <a:pPr marL="342900" indent="-342900">
              <a:lnSpc>
                <a:spcPct val="100000"/>
              </a:lnSpc>
              <a:buFont typeface="Wingdings" panose="05000000000000000000" pitchFamily="2" charset="2"/>
              <a:buChar char="§"/>
            </a:pPr>
            <a:r>
              <a:rPr lang="en-CA" sz="1400" dirty="0"/>
              <a:t>Ensuring appointees are familiar with conflict of interest and political activity rules</a:t>
            </a:r>
          </a:p>
          <a:p>
            <a:pPr marL="342900" indent="-342900">
              <a:lnSpc>
                <a:spcPct val="100000"/>
              </a:lnSpc>
              <a:buFont typeface="Wingdings" panose="05000000000000000000" pitchFamily="2" charset="2"/>
              <a:buChar char="§"/>
            </a:pPr>
            <a:r>
              <a:rPr lang="en-CA" sz="1400" dirty="0"/>
              <a:t>Giving advice on the application of conflict of interest and political activity rules</a:t>
            </a:r>
          </a:p>
          <a:p>
            <a:pPr marL="342900" indent="-342900">
              <a:lnSpc>
                <a:spcPct val="100000"/>
              </a:lnSpc>
              <a:buFont typeface="Wingdings" panose="05000000000000000000" pitchFamily="2" charset="2"/>
              <a:buChar char="§"/>
            </a:pPr>
            <a:r>
              <a:rPr lang="en-CA" sz="1400" dirty="0"/>
              <a:t>Determining whether there is a conflict of interest or political activity issue</a:t>
            </a:r>
          </a:p>
          <a:p>
            <a:pPr marL="342900" indent="-342900">
              <a:lnSpc>
                <a:spcPct val="100000"/>
              </a:lnSpc>
              <a:buFont typeface="Wingdings" panose="05000000000000000000" pitchFamily="2" charset="2"/>
              <a:buChar char="§"/>
            </a:pPr>
            <a:r>
              <a:rPr lang="en-CA" sz="1400" dirty="0"/>
              <a:t>Providing direction where there is an actual or potential conflict of interest</a:t>
            </a:r>
          </a:p>
          <a:p>
            <a:pPr marL="342900" indent="-342900">
              <a:lnSpc>
                <a:spcPct val="100000"/>
              </a:lnSpc>
              <a:buFont typeface="Wingdings" panose="05000000000000000000" pitchFamily="2" charset="2"/>
              <a:buChar char="§"/>
            </a:pPr>
            <a:r>
              <a:rPr lang="en-CA" sz="1400" dirty="0"/>
              <a:t>Authorizing requests to engage in certain political activities</a:t>
            </a:r>
          </a:p>
          <a:p>
            <a:pPr marL="342900" indent="-342900">
              <a:lnSpc>
                <a:spcPct val="100000"/>
              </a:lnSpc>
              <a:buFont typeface="Wingdings" panose="05000000000000000000" pitchFamily="2" charset="2"/>
              <a:buChar char="§"/>
            </a:pPr>
            <a:r>
              <a:rPr lang="en-CA" sz="1400" dirty="0"/>
              <a:t>Determining if an appointment needs to be revoked if an appointee is elected to municipal office</a:t>
            </a:r>
          </a:p>
          <a:p>
            <a:pPr marL="342900" indent="-342900">
              <a:lnSpc>
                <a:spcPct val="100000"/>
              </a:lnSpc>
              <a:buFont typeface="Wingdings" panose="05000000000000000000" pitchFamily="2" charset="2"/>
              <a:buChar char="§"/>
            </a:pPr>
            <a:r>
              <a:rPr lang="en-CA" sz="1400" dirty="0"/>
              <a:t>Accepting referrals of disclosure of wrongdoing investigations from the Integrity Commissioner</a:t>
            </a:r>
          </a:p>
          <a:p>
            <a:pPr marL="342900" indent="-342900">
              <a:lnSpc>
                <a:spcPct val="100000"/>
              </a:lnSpc>
              <a:buFont typeface="Wingdings" panose="05000000000000000000" pitchFamily="2" charset="2"/>
              <a:buChar char="§"/>
            </a:pPr>
            <a:r>
              <a:rPr lang="en-CA" sz="1400" dirty="0"/>
              <a:t>Completing disclosure of wrongdoing investigations and all necessary reporting pursuant to a referral from the </a:t>
            </a:r>
            <a:r>
              <a:rPr lang="en-CA" sz="1400" dirty="0">
                <a:hlinkClick r:id="rId2"/>
              </a:rPr>
              <a:t>Integrity Commissioner</a:t>
            </a:r>
            <a:endParaRPr lang="en-CA" sz="1400" dirty="0"/>
          </a:p>
        </p:txBody>
      </p:sp>
      <p:sp>
        <p:nvSpPr>
          <p:cNvPr id="9" name="TextBox 8">
            <a:extLst>
              <a:ext uri="{FF2B5EF4-FFF2-40B4-BE49-F238E27FC236}">
                <a16:creationId xmlns:a16="http://schemas.microsoft.com/office/drawing/2014/main" id="{FE55EED9-3933-4982-BAAC-86B4FA65C9CC}"/>
              </a:ext>
            </a:extLst>
          </p:cNvPr>
          <p:cNvSpPr txBox="1"/>
          <p:nvPr/>
        </p:nvSpPr>
        <p:spPr>
          <a:xfrm>
            <a:off x="5673709" y="1173290"/>
            <a:ext cx="3130321" cy="338554"/>
          </a:xfrm>
          <a:prstGeom prst="rect">
            <a:avLst/>
          </a:prstGeom>
          <a:solidFill>
            <a:srgbClr val="047BC1"/>
          </a:solidFill>
        </p:spPr>
        <p:txBody>
          <a:bodyPr wrap="square" rtlCol="0">
            <a:spAutoFit/>
          </a:bodyPr>
          <a:lstStyle/>
          <a:p>
            <a:pPr algn="ctr"/>
            <a:r>
              <a:rPr lang="en-CA" sz="1600" b="1" dirty="0">
                <a:solidFill>
                  <a:schemeClr val="bg1"/>
                </a:solidFill>
              </a:rPr>
              <a:t>Who is your ethics executive?</a:t>
            </a:r>
          </a:p>
        </p:txBody>
      </p:sp>
      <p:graphicFrame>
        <p:nvGraphicFramePr>
          <p:cNvPr id="12" name="Content Placeholder 7">
            <a:extLst>
              <a:ext uri="{FF2B5EF4-FFF2-40B4-BE49-F238E27FC236}">
                <a16:creationId xmlns:a16="http://schemas.microsoft.com/office/drawing/2014/main" id="{7227ADFE-C354-443D-A920-71711AF9F37E}"/>
              </a:ext>
            </a:extLst>
          </p:cNvPr>
          <p:cNvGraphicFramePr>
            <a:graphicFrameLocks/>
          </p:cNvGraphicFramePr>
          <p:nvPr>
            <p:extLst>
              <p:ext uri="{D42A27DB-BD31-4B8C-83A1-F6EECF244321}">
                <p14:modId xmlns:p14="http://schemas.microsoft.com/office/powerpoint/2010/main" val="3226393238"/>
              </p:ext>
            </p:extLst>
          </p:nvPr>
        </p:nvGraphicFramePr>
        <p:xfrm>
          <a:off x="5673709" y="1521134"/>
          <a:ext cx="3122995" cy="4552584"/>
        </p:xfrm>
        <a:graphic>
          <a:graphicData uri="http://schemas.openxmlformats.org/drawingml/2006/table">
            <a:tbl>
              <a:tblPr firstRow="1" bandRow="1">
                <a:tableStyleId>{5C22544A-7EE6-4342-B048-85BDC9FD1C3A}</a:tableStyleId>
              </a:tblPr>
              <a:tblGrid>
                <a:gridCol w="1155415">
                  <a:extLst>
                    <a:ext uri="{9D8B030D-6E8A-4147-A177-3AD203B41FA5}">
                      <a16:colId xmlns:a16="http://schemas.microsoft.com/office/drawing/2014/main" val="346336584"/>
                    </a:ext>
                  </a:extLst>
                </a:gridCol>
                <a:gridCol w="1967580">
                  <a:extLst>
                    <a:ext uri="{9D8B030D-6E8A-4147-A177-3AD203B41FA5}">
                      <a16:colId xmlns:a16="http://schemas.microsoft.com/office/drawing/2014/main" val="2811664074"/>
                    </a:ext>
                  </a:extLst>
                </a:gridCol>
              </a:tblGrid>
              <a:tr h="383914">
                <a:tc>
                  <a:txBody>
                    <a:bodyPr/>
                    <a:lstStyle>
                      <a:lvl1pPr defTabSz="457200">
                        <a:spcBef>
                          <a:spcPct val="20000"/>
                        </a:spcBef>
                        <a:buSzPct val="75000"/>
                        <a:defRPr sz="1400">
                          <a:solidFill>
                            <a:schemeClr val="tx1"/>
                          </a:solidFill>
                          <a:latin typeface="Helvetica Light" pitchFamily="1" charset="0"/>
                          <a:ea typeface="MS PGothic" pitchFamily="34" charset="-128"/>
                        </a:defRPr>
                      </a:lvl1pPr>
                      <a:lvl2pPr marL="742950" indent="-285750" defTabSz="457200">
                        <a:spcBef>
                          <a:spcPct val="20000"/>
                        </a:spcBef>
                        <a:buSzPct val="75000"/>
                        <a:defRPr sz="1200">
                          <a:solidFill>
                            <a:schemeClr val="tx1"/>
                          </a:solidFill>
                          <a:latin typeface="Helvetica Light" pitchFamily="1" charset="0"/>
                          <a:ea typeface="MS PGothic" pitchFamily="34" charset="-128"/>
                        </a:defRPr>
                      </a:lvl2pPr>
                      <a:lvl3pPr marL="1143000" indent="-228600" defTabSz="457200">
                        <a:spcBef>
                          <a:spcPct val="20000"/>
                        </a:spcBef>
                        <a:buSzPct val="75000"/>
                        <a:buFont typeface="Arial" pitchFamily="34" charset="0"/>
                        <a:defRPr sz="1000">
                          <a:solidFill>
                            <a:schemeClr val="tx1"/>
                          </a:solidFill>
                          <a:latin typeface="Helvetica Light" pitchFamily="1" charset="0"/>
                          <a:ea typeface="MS PGothic" pitchFamily="34" charset="-128"/>
                        </a:defRPr>
                      </a:lvl3pPr>
                      <a:lvl4pPr marL="1600200" indent="-228600" defTabSz="457200">
                        <a:spcBef>
                          <a:spcPct val="20000"/>
                        </a:spcBef>
                        <a:buSzPct val="75000"/>
                        <a:defRPr sz="1000">
                          <a:solidFill>
                            <a:schemeClr val="tx1"/>
                          </a:solidFill>
                          <a:latin typeface="Helvetica Light" pitchFamily="1" charset="0"/>
                          <a:ea typeface="MS PGothic" pitchFamily="34" charset="-128"/>
                        </a:defRPr>
                      </a:lvl4pPr>
                      <a:lvl5pPr marL="2057400" indent="-228600" defTabSz="457200">
                        <a:spcBef>
                          <a:spcPct val="20000"/>
                        </a:spcBef>
                        <a:defRPr sz="1000">
                          <a:solidFill>
                            <a:schemeClr val="tx1"/>
                          </a:solidFill>
                          <a:latin typeface="Helvetica Light" pitchFamily="1" charset="0"/>
                          <a:ea typeface="MS PGothic" pitchFamily="34" charset="-128"/>
                        </a:defRPr>
                      </a:lvl5pPr>
                      <a:lvl6pPr marL="25146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6pPr>
                      <a:lvl7pPr marL="29718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7pPr>
                      <a:lvl8pPr marL="34290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8pPr>
                      <a:lvl9pPr marL="38862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CA" altLang="en-US" sz="1200" b="1" u="none" strike="noStrike" cap="none" spc="0" normalizeH="0" baseline="0" dirty="0">
                          <a:ln>
                            <a:noFill/>
                          </a:ln>
                          <a:effectLst/>
                          <a:latin typeface="+mn-lt"/>
                        </a:rPr>
                        <a:t>I am a…</a:t>
                      </a:r>
                      <a:endParaRPr kumimoji="0" lang="en-CA" altLang="en-US" sz="1200" b="1" i="0" u="none" strike="noStrike" cap="none" spc="0" normalizeH="0" baseline="0" dirty="0">
                        <a:ln>
                          <a:noFill/>
                        </a:ln>
                        <a:solidFill>
                          <a:schemeClr val="tx1"/>
                        </a:solidFill>
                        <a:effectLst/>
                        <a:latin typeface="+mn-lt"/>
                        <a:ea typeface="ヒラギノ角ゴ Pro W3" pitchFamily="1" charset="-128"/>
                      </a:endParaRPr>
                    </a:p>
                  </a:txBody>
                  <a:tcPr marL="103116" marR="103116" marT="103116" marB="103116" horzOverflow="overflow">
                    <a:solidFill>
                      <a:srgbClr val="B3D7EC"/>
                    </a:solidFill>
                  </a:tcPr>
                </a:tc>
                <a:tc>
                  <a:txBody>
                    <a:bodyPr/>
                    <a:lstStyle>
                      <a:lvl1pPr defTabSz="457200">
                        <a:spcBef>
                          <a:spcPct val="20000"/>
                        </a:spcBef>
                        <a:buSzPct val="75000"/>
                        <a:defRPr sz="1400">
                          <a:solidFill>
                            <a:schemeClr val="tx1"/>
                          </a:solidFill>
                          <a:latin typeface="Helvetica Light" pitchFamily="1" charset="0"/>
                          <a:ea typeface="MS PGothic" pitchFamily="34" charset="-128"/>
                        </a:defRPr>
                      </a:lvl1pPr>
                      <a:lvl2pPr marL="742950" indent="-285750" defTabSz="457200">
                        <a:spcBef>
                          <a:spcPct val="20000"/>
                        </a:spcBef>
                        <a:buSzPct val="75000"/>
                        <a:defRPr sz="1200">
                          <a:solidFill>
                            <a:schemeClr val="tx1"/>
                          </a:solidFill>
                          <a:latin typeface="Helvetica Light" pitchFamily="1" charset="0"/>
                          <a:ea typeface="MS PGothic" pitchFamily="34" charset="-128"/>
                        </a:defRPr>
                      </a:lvl2pPr>
                      <a:lvl3pPr marL="1143000" indent="-228600" defTabSz="457200">
                        <a:spcBef>
                          <a:spcPct val="20000"/>
                        </a:spcBef>
                        <a:buSzPct val="75000"/>
                        <a:buFont typeface="Arial" pitchFamily="34" charset="0"/>
                        <a:defRPr sz="1000">
                          <a:solidFill>
                            <a:schemeClr val="tx1"/>
                          </a:solidFill>
                          <a:latin typeface="Helvetica Light" pitchFamily="1" charset="0"/>
                          <a:ea typeface="MS PGothic" pitchFamily="34" charset="-128"/>
                        </a:defRPr>
                      </a:lvl3pPr>
                      <a:lvl4pPr marL="1600200" indent="-228600" defTabSz="457200">
                        <a:spcBef>
                          <a:spcPct val="20000"/>
                        </a:spcBef>
                        <a:buSzPct val="75000"/>
                        <a:defRPr sz="1000">
                          <a:solidFill>
                            <a:schemeClr val="tx1"/>
                          </a:solidFill>
                          <a:latin typeface="Helvetica Light" pitchFamily="1" charset="0"/>
                          <a:ea typeface="MS PGothic" pitchFamily="34" charset="-128"/>
                        </a:defRPr>
                      </a:lvl4pPr>
                      <a:lvl5pPr marL="2057400" indent="-228600" defTabSz="457200">
                        <a:spcBef>
                          <a:spcPct val="20000"/>
                        </a:spcBef>
                        <a:defRPr sz="1000">
                          <a:solidFill>
                            <a:schemeClr val="tx1"/>
                          </a:solidFill>
                          <a:latin typeface="Helvetica Light" pitchFamily="1" charset="0"/>
                          <a:ea typeface="MS PGothic" pitchFamily="34" charset="-128"/>
                        </a:defRPr>
                      </a:lvl5pPr>
                      <a:lvl6pPr marL="25146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6pPr>
                      <a:lvl7pPr marL="29718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7pPr>
                      <a:lvl8pPr marL="34290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8pPr>
                      <a:lvl9pPr marL="38862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CA" altLang="en-US" sz="1200" b="1" u="none" strike="noStrike" cap="none" spc="0" normalizeH="0" baseline="0" dirty="0">
                          <a:ln>
                            <a:noFill/>
                          </a:ln>
                          <a:effectLst/>
                          <a:latin typeface="+mn-lt"/>
                        </a:rPr>
                        <a:t>My Ethics Executive is…</a:t>
                      </a:r>
                      <a:endParaRPr kumimoji="0" lang="en-CA" altLang="en-US" sz="1200" b="1" i="0" u="none" strike="noStrike" cap="none" spc="0" normalizeH="0" baseline="0" dirty="0">
                        <a:ln>
                          <a:noFill/>
                        </a:ln>
                        <a:solidFill>
                          <a:schemeClr val="tx1"/>
                        </a:solidFill>
                        <a:effectLst/>
                        <a:latin typeface="+mn-lt"/>
                        <a:ea typeface="ヒラギノ角ゴ Pro W3" pitchFamily="1" charset="-128"/>
                      </a:endParaRPr>
                    </a:p>
                  </a:txBody>
                  <a:tcPr marL="103116" marR="103116" marT="103116" marB="103116" horzOverflow="overflow">
                    <a:solidFill>
                      <a:srgbClr val="B3D7EC"/>
                    </a:solidFill>
                  </a:tcPr>
                </a:tc>
                <a:extLst>
                  <a:ext uri="{0D108BD9-81ED-4DB2-BD59-A6C34878D82A}">
                    <a16:rowId xmlns:a16="http://schemas.microsoft.com/office/drawing/2014/main" val="3648801900"/>
                  </a:ext>
                </a:extLst>
              </a:tr>
              <a:tr h="529772">
                <a:tc>
                  <a:txBody>
                    <a:bodyPr/>
                    <a:lstStyle>
                      <a:lvl1pPr defTabSz="457200">
                        <a:spcBef>
                          <a:spcPct val="20000"/>
                        </a:spcBef>
                        <a:buSzPct val="75000"/>
                        <a:defRPr sz="1400">
                          <a:solidFill>
                            <a:schemeClr val="tx1"/>
                          </a:solidFill>
                          <a:latin typeface="Helvetica Light" pitchFamily="1" charset="0"/>
                          <a:ea typeface="MS PGothic" pitchFamily="34" charset="-128"/>
                        </a:defRPr>
                      </a:lvl1pPr>
                      <a:lvl2pPr marL="742950" indent="-285750" defTabSz="457200">
                        <a:spcBef>
                          <a:spcPct val="20000"/>
                        </a:spcBef>
                        <a:buSzPct val="75000"/>
                        <a:defRPr sz="1200">
                          <a:solidFill>
                            <a:schemeClr val="tx1"/>
                          </a:solidFill>
                          <a:latin typeface="Helvetica Light" pitchFamily="1" charset="0"/>
                          <a:ea typeface="MS PGothic" pitchFamily="34" charset="-128"/>
                        </a:defRPr>
                      </a:lvl2pPr>
                      <a:lvl3pPr marL="1143000" indent="-228600" defTabSz="457200">
                        <a:spcBef>
                          <a:spcPct val="20000"/>
                        </a:spcBef>
                        <a:buSzPct val="75000"/>
                        <a:buFont typeface="Arial" pitchFamily="34" charset="0"/>
                        <a:defRPr sz="1000">
                          <a:solidFill>
                            <a:schemeClr val="tx1"/>
                          </a:solidFill>
                          <a:latin typeface="Helvetica Light" pitchFamily="1" charset="0"/>
                          <a:ea typeface="MS PGothic" pitchFamily="34" charset="-128"/>
                        </a:defRPr>
                      </a:lvl3pPr>
                      <a:lvl4pPr marL="1600200" indent="-228600" defTabSz="457200">
                        <a:spcBef>
                          <a:spcPct val="20000"/>
                        </a:spcBef>
                        <a:buSzPct val="75000"/>
                        <a:defRPr sz="1000">
                          <a:solidFill>
                            <a:schemeClr val="tx1"/>
                          </a:solidFill>
                          <a:latin typeface="Helvetica Light" pitchFamily="1" charset="0"/>
                          <a:ea typeface="MS PGothic" pitchFamily="34" charset="-128"/>
                        </a:defRPr>
                      </a:lvl4pPr>
                      <a:lvl5pPr marL="2057400" indent="-228600" defTabSz="457200">
                        <a:spcBef>
                          <a:spcPct val="20000"/>
                        </a:spcBef>
                        <a:defRPr sz="1000">
                          <a:solidFill>
                            <a:schemeClr val="tx1"/>
                          </a:solidFill>
                          <a:latin typeface="Helvetica Light" pitchFamily="1" charset="0"/>
                          <a:ea typeface="MS PGothic" pitchFamily="34" charset="-128"/>
                        </a:defRPr>
                      </a:lvl5pPr>
                      <a:lvl6pPr marL="25146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6pPr>
                      <a:lvl7pPr marL="29718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7pPr>
                      <a:lvl8pPr marL="34290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8pPr>
                      <a:lvl9pPr marL="38862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CA" altLang="en-US" sz="1200" u="none" strike="noStrike" cap="none" spc="0" normalizeH="0" baseline="0" dirty="0">
                          <a:ln>
                            <a:noFill/>
                          </a:ln>
                          <a:effectLst/>
                          <a:latin typeface="+mn-lt"/>
                        </a:rPr>
                        <a:t>… current appointee.</a:t>
                      </a:r>
                      <a:endParaRPr kumimoji="0" lang="en-CA" altLang="en-US" sz="1200" b="0" i="0" u="none" strike="noStrike" cap="none" spc="0" normalizeH="0" baseline="0" dirty="0">
                        <a:ln>
                          <a:noFill/>
                        </a:ln>
                        <a:solidFill>
                          <a:schemeClr val="tx1"/>
                        </a:solidFill>
                        <a:effectLst/>
                        <a:latin typeface="+mn-lt"/>
                        <a:ea typeface="ヒラギノ角ゴ Pro W3" pitchFamily="1" charset="-128"/>
                      </a:endParaRPr>
                    </a:p>
                  </a:txBody>
                  <a:tcPr marL="103116" marR="103116" marT="103116" marB="103116" horzOverflow="overflow">
                    <a:solidFill>
                      <a:srgbClr val="E1EFF7"/>
                    </a:solidFill>
                  </a:tcPr>
                </a:tc>
                <a:tc>
                  <a:txBody>
                    <a:bodyPr/>
                    <a:lstStyle>
                      <a:lvl1pPr defTabSz="457200">
                        <a:spcBef>
                          <a:spcPct val="20000"/>
                        </a:spcBef>
                        <a:buSzPct val="75000"/>
                        <a:defRPr sz="1400">
                          <a:solidFill>
                            <a:schemeClr val="tx1"/>
                          </a:solidFill>
                          <a:latin typeface="Helvetica Light" pitchFamily="1" charset="0"/>
                          <a:ea typeface="MS PGothic" pitchFamily="34" charset="-128"/>
                        </a:defRPr>
                      </a:lvl1pPr>
                      <a:lvl2pPr marL="742950" indent="-285750" defTabSz="457200">
                        <a:spcBef>
                          <a:spcPct val="20000"/>
                        </a:spcBef>
                        <a:buSzPct val="75000"/>
                        <a:defRPr sz="1200">
                          <a:solidFill>
                            <a:schemeClr val="tx1"/>
                          </a:solidFill>
                          <a:latin typeface="Helvetica Light" pitchFamily="1" charset="0"/>
                          <a:ea typeface="MS PGothic" pitchFamily="34" charset="-128"/>
                        </a:defRPr>
                      </a:lvl2pPr>
                      <a:lvl3pPr marL="1143000" indent="-228600" defTabSz="457200">
                        <a:spcBef>
                          <a:spcPct val="20000"/>
                        </a:spcBef>
                        <a:buSzPct val="75000"/>
                        <a:buFont typeface="Arial" pitchFamily="34" charset="0"/>
                        <a:defRPr sz="1000">
                          <a:solidFill>
                            <a:schemeClr val="tx1"/>
                          </a:solidFill>
                          <a:latin typeface="Helvetica Light" pitchFamily="1" charset="0"/>
                          <a:ea typeface="MS PGothic" pitchFamily="34" charset="-128"/>
                        </a:defRPr>
                      </a:lvl3pPr>
                      <a:lvl4pPr marL="1600200" indent="-228600" defTabSz="457200">
                        <a:spcBef>
                          <a:spcPct val="20000"/>
                        </a:spcBef>
                        <a:buSzPct val="75000"/>
                        <a:defRPr sz="1000">
                          <a:solidFill>
                            <a:schemeClr val="tx1"/>
                          </a:solidFill>
                          <a:latin typeface="Helvetica Light" pitchFamily="1" charset="0"/>
                          <a:ea typeface="MS PGothic" pitchFamily="34" charset="-128"/>
                        </a:defRPr>
                      </a:lvl4pPr>
                      <a:lvl5pPr marL="2057400" indent="-228600" defTabSz="457200">
                        <a:spcBef>
                          <a:spcPct val="20000"/>
                        </a:spcBef>
                        <a:defRPr sz="1000">
                          <a:solidFill>
                            <a:schemeClr val="tx1"/>
                          </a:solidFill>
                          <a:latin typeface="Helvetica Light" pitchFamily="1" charset="0"/>
                          <a:ea typeface="MS PGothic" pitchFamily="34" charset="-128"/>
                        </a:defRPr>
                      </a:lvl5pPr>
                      <a:lvl6pPr marL="25146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6pPr>
                      <a:lvl7pPr marL="29718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7pPr>
                      <a:lvl8pPr marL="34290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8pPr>
                      <a:lvl9pPr marL="38862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200" u="none" strike="noStrike" cap="none" spc="0" normalizeH="0" baseline="0" dirty="0">
                          <a:ln>
                            <a:noFill/>
                          </a:ln>
                          <a:effectLst/>
                          <a:latin typeface="+mn-lt"/>
                        </a:rPr>
                        <a:t>…the Chair.</a:t>
                      </a:r>
                      <a:endParaRPr kumimoji="0" lang="en-US" altLang="en-US" sz="1200" b="0" i="0" u="none" strike="noStrike" cap="none" spc="0" normalizeH="0" baseline="0" dirty="0">
                        <a:ln>
                          <a:noFill/>
                        </a:ln>
                        <a:solidFill>
                          <a:schemeClr val="tx1"/>
                        </a:solidFill>
                        <a:effectLst/>
                        <a:latin typeface="+mn-lt"/>
                        <a:ea typeface="ヒラギノ角ゴ Pro W3" pitchFamily="1" charset="-128"/>
                      </a:endParaRPr>
                    </a:p>
                  </a:txBody>
                  <a:tcPr marL="103116" marR="103116" marT="103116" marB="103116" horzOverflow="overflow">
                    <a:solidFill>
                      <a:srgbClr val="E1EFF7"/>
                    </a:solidFill>
                  </a:tcPr>
                </a:tc>
                <a:extLst>
                  <a:ext uri="{0D108BD9-81ED-4DB2-BD59-A6C34878D82A}">
                    <a16:rowId xmlns:a16="http://schemas.microsoft.com/office/drawing/2014/main" val="735406091"/>
                  </a:ext>
                </a:extLst>
              </a:tr>
              <a:tr h="529772">
                <a:tc>
                  <a:txBody>
                    <a:bodyPr/>
                    <a:lstStyle>
                      <a:lvl1pPr defTabSz="457200">
                        <a:spcBef>
                          <a:spcPct val="20000"/>
                        </a:spcBef>
                        <a:buSzPct val="75000"/>
                        <a:defRPr sz="1400">
                          <a:solidFill>
                            <a:schemeClr val="tx1"/>
                          </a:solidFill>
                          <a:latin typeface="Helvetica Light" pitchFamily="1" charset="0"/>
                          <a:ea typeface="MS PGothic" pitchFamily="34" charset="-128"/>
                        </a:defRPr>
                      </a:lvl1pPr>
                      <a:lvl2pPr marL="742950" indent="-285750" defTabSz="457200">
                        <a:spcBef>
                          <a:spcPct val="20000"/>
                        </a:spcBef>
                        <a:buSzPct val="75000"/>
                        <a:defRPr sz="1200">
                          <a:solidFill>
                            <a:schemeClr val="tx1"/>
                          </a:solidFill>
                          <a:latin typeface="Helvetica Light" pitchFamily="1" charset="0"/>
                          <a:ea typeface="MS PGothic" pitchFamily="34" charset="-128"/>
                        </a:defRPr>
                      </a:lvl2pPr>
                      <a:lvl3pPr marL="1143000" indent="-228600" defTabSz="457200">
                        <a:spcBef>
                          <a:spcPct val="20000"/>
                        </a:spcBef>
                        <a:buSzPct val="75000"/>
                        <a:buFont typeface="Arial" pitchFamily="34" charset="0"/>
                        <a:defRPr sz="1000">
                          <a:solidFill>
                            <a:schemeClr val="tx1"/>
                          </a:solidFill>
                          <a:latin typeface="Helvetica Light" pitchFamily="1" charset="0"/>
                          <a:ea typeface="MS PGothic" pitchFamily="34" charset="-128"/>
                        </a:defRPr>
                      </a:lvl3pPr>
                      <a:lvl4pPr marL="1600200" indent="-228600" defTabSz="457200">
                        <a:spcBef>
                          <a:spcPct val="20000"/>
                        </a:spcBef>
                        <a:buSzPct val="75000"/>
                        <a:defRPr sz="1000">
                          <a:solidFill>
                            <a:schemeClr val="tx1"/>
                          </a:solidFill>
                          <a:latin typeface="Helvetica Light" pitchFamily="1" charset="0"/>
                          <a:ea typeface="MS PGothic" pitchFamily="34" charset="-128"/>
                        </a:defRPr>
                      </a:lvl4pPr>
                      <a:lvl5pPr marL="2057400" indent="-228600" defTabSz="457200">
                        <a:spcBef>
                          <a:spcPct val="20000"/>
                        </a:spcBef>
                        <a:defRPr sz="1000">
                          <a:solidFill>
                            <a:schemeClr val="tx1"/>
                          </a:solidFill>
                          <a:latin typeface="Helvetica Light" pitchFamily="1" charset="0"/>
                          <a:ea typeface="MS PGothic" pitchFamily="34" charset="-128"/>
                        </a:defRPr>
                      </a:lvl5pPr>
                      <a:lvl6pPr marL="25146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6pPr>
                      <a:lvl7pPr marL="29718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7pPr>
                      <a:lvl8pPr marL="34290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8pPr>
                      <a:lvl9pPr marL="38862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CA" altLang="en-US" sz="1200" u="none" strike="noStrike" cap="none" spc="0" normalizeH="0" baseline="0" dirty="0">
                          <a:ln>
                            <a:noFill/>
                          </a:ln>
                          <a:effectLst/>
                          <a:latin typeface="+mn-lt"/>
                        </a:rPr>
                        <a:t>…former appointee.</a:t>
                      </a:r>
                      <a:endParaRPr kumimoji="0" lang="en-CA" altLang="en-US" sz="1200" b="0" i="0" u="none" strike="noStrike" cap="none" spc="0" normalizeH="0" baseline="0" dirty="0">
                        <a:ln>
                          <a:noFill/>
                        </a:ln>
                        <a:solidFill>
                          <a:schemeClr val="tx1"/>
                        </a:solidFill>
                        <a:effectLst/>
                        <a:latin typeface="+mn-lt"/>
                        <a:ea typeface="ヒラギノ角ゴ Pro W3" pitchFamily="1" charset="-128"/>
                      </a:endParaRPr>
                    </a:p>
                  </a:txBody>
                  <a:tcPr marL="103116" marR="103116" marT="103116" marB="103116" horzOverflow="overflow">
                    <a:solidFill>
                      <a:srgbClr val="B3D7EC"/>
                    </a:solidFill>
                  </a:tcPr>
                </a:tc>
                <a:tc>
                  <a:txBody>
                    <a:bodyPr/>
                    <a:lstStyle>
                      <a:lvl1pPr defTabSz="457200">
                        <a:spcBef>
                          <a:spcPct val="20000"/>
                        </a:spcBef>
                        <a:buSzPct val="75000"/>
                        <a:defRPr sz="1400">
                          <a:solidFill>
                            <a:schemeClr val="tx1"/>
                          </a:solidFill>
                          <a:latin typeface="Helvetica Light" pitchFamily="1" charset="0"/>
                          <a:ea typeface="MS PGothic" pitchFamily="34" charset="-128"/>
                        </a:defRPr>
                      </a:lvl1pPr>
                      <a:lvl2pPr marL="742950" indent="-285750" defTabSz="457200">
                        <a:spcBef>
                          <a:spcPct val="20000"/>
                        </a:spcBef>
                        <a:buSzPct val="75000"/>
                        <a:defRPr sz="1200">
                          <a:solidFill>
                            <a:schemeClr val="tx1"/>
                          </a:solidFill>
                          <a:latin typeface="Helvetica Light" pitchFamily="1" charset="0"/>
                          <a:ea typeface="MS PGothic" pitchFamily="34" charset="-128"/>
                        </a:defRPr>
                      </a:lvl2pPr>
                      <a:lvl3pPr marL="1143000" indent="-228600" defTabSz="457200">
                        <a:spcBef>
                          <a:spcPct val="20000"/>
                        </a:spcBef>
                        <a:buSzPct val="75000"/>
                        <a:buFont typeface="Arial" pitchFamily="34" charset="0"/>
                        <a:defRPr sz="1000">
                          <a:solidFill>
                            <a:schemeClr val="tx1"/>
                          </a:solidFill>
                          <a:latin typeface="Helvetica Light" pitchFamily="1" charset="0"/>
                          <a:ea typeface="MS PGothic" pitchFamily="34" charset="-128"/>
                        </a:defRPr>
                      </a:lvl3pPr>
                      <a:lvl4pPr marL="1600200" indent="-228600" defTabSz="457200">
                        <a:spcBef>
                          <a:spcPct val="20000"/>
                        </a:spcBef>
                        <a:buSzPct val="75000"/>
                        <a:defRPr sz="1000">
                          <a:solidFill>
                            <a:schemeClr val="tx1"/>
                          </a:solidFill>
                          <a:latin typeface="Helvetica Light" pitchFamily="1" charset="0"/>
                          <a:ea typeface="MS PGothic" pitchFamily="34" charset="-128"/>
                        </a:defRPr>
                      </a:lvl4pPr>
                      <a:lvl5pPr marL="2057400" indent="-228600" defTabSz="457200">
                        <a:spcBef>
                          <a:spcPct val="20000"/>
                        </a:spcBef>
                        <a:defRPr sz="1000">
                          <a:solidFill>
                            <a:schemeClr val="tx1"/>
                          </a:solidFill>
                          <a:latin typeface="Helvetica Light" pitchFamily="1" charset="0"/>
                          <a:ea typeface="MS PGothic" pitchFamily="34" charset="-128"/>
                        </a:defRPr>
                      </a:lvl5pPr>
                      <a:lvl6pPr marL="25146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6pPr>
                      <a:lvl7pPr marL="29718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7pPr>
                      <a:lvl8pPr marL="34290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8pPr>
                      <a:lvl9pPr marL="38862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200" u="none" strike="noStrike" cap="none" spc="0" normalizeH="0" baseline="0" dirty="0">
                          <a:ln>
                            <a:noFill/>
                          </a:ln>
                          <a:effectLst/>
                          <a:latin typeface="+mn-lt"/>
                        </a:rPr>
                        <a:t>…</a:t>
                      </a:r>
                      <a:r>
                        <a:rPr kumimoji="0" lang="en-US" altLang="en-US" sz="1200" u="none" strike="noStrike" kern="1200" cap="none" spc="0" normalizeH="0" baseline="0" dirty="0">
                          <a:ln>
                            <a:noFill/>
                          </a:ln>
                          <a:solidFill>
                            <a:schemeClr val="tx1"/>
                          </a:solidFill>
                          <a:effectLst/>
                          <a:latin typeface="+mn-lt"/>
                          <a:ea typeface="MS PGothic" pitchFamily="34" charset="-128"/>
                          <a:cs typeface="+mn-cs"/>
                        </a:rPr>
                        <a:t>the Integrity Commissioner.</a:t>
                      </a:r>
                    </a:p>
                  </a:txBody>
                  <a:tcPr marL="103116" marR="103116" marT="103116" marB="103116" horzOverflow="overflow">
                    <a:solidFill>
                      <a:srgbClr val="B3D7EC"/>
                    </a:solidFill>
                  </a:tcPr>
                </a:tc>
                <a:extLst>
                  <a:ext uri="{0D108BD9-81ED-4DB2-BD59-A6C34878D82A}">
                    <a16:rowId xmlns:a16="http://schemas.microsoft.com/office/drawing/2014/main" val="2104023519"/>
                  </a:ext>
                </a:extLst>
              </a:tr>
              <a:tr h="529772">
                <a:tc>
                  <a:txBody>
                    <a:bodyPr/>
                    <a:lstStyle>
                      <a:lvl1pPr defTabSz="457200">
                        <a:spcBef>
                          <a:spcPct val="20000"/>
                        </a:spcBef>
                        <a:buSzPct val="75000"/>
                        <a:defRPr sz="1400">
                          <a:solidFill>
                            <a:schemeClr val="tx1"/>
                          </a:solidFill>
                          <a:latin typeface="Helvetica Light" pitchFamily="1" charset="0"/>
                          <a:ea typeface="MS PGothic" pitchFamily="34" charset="-128"/>
                        </a:defRPr>
                      </a:lvl1pPr>
                      <a:lvl2pPr marL="742950" indent="-285750" defTabSz="457200">
                        <a:spcBef>
                          <a:spcPct val="20000"/>
                        </a:spcBef>
                        <a:buSzPct val="75000"/>
                        <a:defRPr sz="1200">
                          <a:solidFill>
                            <a:schemeClr val="tx1"/>
                          </a:solidFill>
                          <a:latin typeface="Helvetica Light" pitchFamily="1" charset="0"/>
                          <a:ea typeface="MS PGothic" pitchFamily="34" charset="-128"/>
                        </a:defRPr>
                      </a:lvl2pPr>
                      <a:lvl3pPr marL="1143000" indent="-228600" defTabSz="457200">
                        <a:spcBef>
                          <a:spcPct val="20000"/>
                        </a:spcBef>
                        <a:buSzPct val="75000"/>
                        <a:buFont typeface="Arial" pitchFamily="34" charset="0"/>
                        <a:defRPr sz="1000">
                          <a:solidFill>
                            <a:schemeClr val="tx1"/>
                          </a:solidFill>
                          <a:latin typeface="Helvetica Light" pitchFamily="1" charset="0"/>
                          <a:ea typeface="MS PGothic" pitchFamily="34" charset="-128"/>
                        </a:defRPr>
                      </a:lvl3pPr>
                      <a:lvl4pPr marL="1600200" indent="-228600" defTabSz="457200">
                        <a:spcBef>
                          <a:spcPct val="20000"/>
                        </a:spcBef>
                        <a:buSzPct val="75000"/>
                        <a:defRPr sz="1000">
                          <a:solidFill>
                            <a:schemeClr val="tx1"/>
                          </a:solidFill>
                          <a:latin typeface="Helvetica Light" pitchFamily="1" charset="0"/>
                          <a:ea typeface="MS PGothic" pitchFamily="34" charset="-128"/>
                        </a:defRPr>
                      </a:lvl4pPr>
                      <a:lvl5pPr marL="2057400" indent="-228600" defTabSz="457200">
                        <a:spcBef>
                          <a:spcPct val="20000"/>
                        </a:spcBef>
                        <a:defRPr sz="1000">
                          <a:solidFill>
                            <a:schemeClr val="tx1"/>
                          </a:solidFill>
                          <a:latin typeface="Helvetica Light" pitchFamily="1" charset="0"/>
                          <a:ea typeface="MS PGothic" pitchFamily="34" charset="-128"/>
                        </a:defRPr>
                      </a:lvl5pPr>
                      <a:lvl6pPr marL="25146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6pPr>
                      <a:lvl7pPr marL="29718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7pPr>
                      <a:lvl8pPr marL="34290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8pPr>
                      <a:lvl9pPr marL="38862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CA" altLang="en-US" sz="1200" u="none" strike="noStrike" cap="none" spc="0" normalizeH="0" baseline="0" dirty="0">
                          <a:ln>
                            <a:noFill/>
                          </a:ln>
                          <a:effectLst/>
                          <a:latin typeface="+mn-lt"/>
                        </a:rPr>
                        <a:t>…current Chair.</a:t>
                      </a:r>
                      <a:endParaRPr kumimoji="0" lang="en-CA" altLang="en-US" sz="1200" b="0" i="0" u="none" strike="noStrike" cap="none" spc="0" normalizeH="0" baseline="0" dirty="0">
                        <a:ln>
                          <a:noFill/>
                        </a:ln>
                        <a:solidFill>
                          <a:schemeClr val="tx1"/>
                        </a:solidFill>
                        <a:effectLst/>
                        <a:latin typeface="+mn-lt"/>
                        <a:ea typeface="ヒラギノ角ゴ Pro W3" pitchFamily="1" charset="-128"/>
                      </a:endParaRPr>
                    </a:p>
                  </a:txBody>
                  <a:tcPr marL="103116" marR="103116" marT="103116" marB="103116" horzOverflow="overflow">
                    <a:solidFill>
                      <a:srgbClr val="E1EFF7"/>
                    </a:solidFill>
                  </a:tcPr>
                </a:tc>
                <a:tc>
                  <a:txBody>
                    <a:bodyPr/>
                    <a:lstStyle>
                      <a:lvl1pPr defTabSz="457200">
                        <a:spcBef>
                          <a:spcPct val="20000"/>
                        </a:spcBef>
                        <a:buSzPct val="75000"/>
                        <a:defRPr sz="1400">
                          <a:solidFill>
                            <a:schemeClr val="tx1"/>
                          </a:solidFill>
                          <a:latin typeface="Helvetica Light" pitchFamily="1" charset="0"/>
                          <a:ea typeface="MS PGothic" pitchFamily="34" charset="-128"/>
                        </a:defRPr>
                      </a:lvl1pPr>
                      <a:lvl2pPr marL="742950" indent="-285750" defTabSz="457200">
                        <a:spcBef>
                          <a:spcPct val="20000"/>
                        </a:spcBef>
                        <a:buSzPct val="75000"/>
                        <a:defRPr sz="1200">
                          <a:solidFill>
                            <a:schemeClr val="tx1"/>
                          </a:solidFill>
                          <a:latin typeface="Helvetica Light" pitchFamily="1" charset="0"/>
                          <a:ea typeface="MS PGothic" pitchFamily="34" charset="-128"/>
                        </a:defRPr>
                      </a:lvl2pPr>
                      <a:lvl3pPr marL="1143000" indent="-228600" defTabSz="457200">
                        <a:spcBef>
                          <a:spcPct val="20000"/>
                        </a:spcBef>
                        <a:buSzPct val="75000"/>
                        <a:buFont typeface="Arial" pitchFamily="34" charset="0"/>
                        <a:defRPr sz="1000">
                          <a:solidFill>
                            <a:schemeClr val="tx1"/>
                          </a:solidFill>
                          <a:latin typeface="Helvetica Light" pitchFamily="1" charset="0"/>
                          <a:ea typeface="MS PGothic" pitchFamily="34" charset="-128"/>
                        </a:defRPr>
                      </a:lvl3pPr>
                      <a:lvl4pPr marL="1600200" indent="-228600" defTabSz="457200">
                        <a:spcBef>
                          <a:spcPct val="20000"/>
                        </a:spcBef>
                        <a:buSzPct val="75000"/>
                        <a:defRPr sz="1000">
                          <a:solidFill>
                            <a:schemeClr val="tx1"/>
                          </a:solidFill>
                          <a:latin typeface="Helvetica Light" pitchFamily="1" charset="0"/>
                          <a:ea typeface="MS PGothic" pitchFamily="34" charset="-128"/>
                        </a:defRPr>
                      </a:lvl4pPr>
                      <a:lvl5pPr marL="2057400" indent="-228600" defTabSz="457200">
                        <a:spcBef>
                          <a:spcPct val="20000"/>
                        </a:spcBef>
                        <a:defRPr sz="1000">
                          <a:solidFill>
                            <a:schemeClr val="tx1"/>
                          </a:solidFill>
                          <a:latin typeface="Helvetica Light" pitchFamily="1" charset="0"/>
                          <a:ea typeface="MS PGothic" pitchFamily="34" charset="-128"/>
                        </a:defRPr>
                      </a:lvl5pPr>
                      <a:lvl6pPr marL="25146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6pPr>
                      <a:lvl7pPr marL="29718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7pPr>
                      <a:lvl8pPr marL="34290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8pPr>
                      <a:lvl9pPr marL="38862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200" u="none" strike="noStrike" cap="none" spc="0" normalizeH="0" baseline="0" dirty="0">
                          <a:ln>
                            <a:noFill/>
                          </a:ln>
                          <a:effectLst/>
                          <a:latin typeface="+mn-lt"/>
                        </a:rPr>
                        <a:t>…the Integrity Commissioner.</a:t>
                      </a:r>
                      <a:endParaRPr kumimoji="0" lang="en-US" altLang="en-US" sz="1200" b="0" i="0" u="none" strike="noStrike" cap="none" spc="0" normalizeH="0" baseline="0" dirty="0">
                        <a:ln>
                          <a:noFill/>
                        </a:ln>
                        <a:solidFill>
                          <a:schemeClr val="tx1"/>
                        </a:solidFill>
                        <a:effectLst/>
                        <a:latin typeface="+mn-lt"/>
                        <a:ea typeface="ヒラギノ角ゴ Pro W3" pitchFamily="1" charset="-128"/>
                      </a:endParaRPr>
                    </a:p>
                  </a:txBody>
                  <a:tcPr marL="103116" marR="103116" marT="103116" marB="103116" horzOverflow="overflow">
                    <a:solidFill>
                      <a:srgbClr val="E1EFF7"/>
                    </a:solidFill>
                  </a:tcPr>
                </a:tc>
                <a:extLst>
                  <a:ext uri="{0D108BD9-81ED-4DB2-BD59-A6C34878D82A}">
                    <a16:rowId xmlns:a16="http://schemas.microsoft.com/office/drawing/2014/main" val="1856144818"/>
                  </a:ext>
                </a:extLst>
              </a:tr>
              <a:tr h="529772">
                <a:tc>
                  <a:txBody>
                    <a:bodyPr/>
                    <a:lstStyle>
                      <a:lvl1pPr defTabSz="457200">
                        <a:spcBef>
                          <a:spcPct val="20000"/>
                        </a:spcBef>
                        <a:buSzPct val="75000"/>
                        <a:defRPr sz="1400">
                          <a:solidFill>
                            <a:schemeClr val="tx1"/>
                          </a:solidFill>
                          <a:latin typeface="Helvetica Light" pitchFamily="1" charset="0"/>
                          <a:ea typeface="MS PGothic" pitchFamily="34" charset="-128"/>
                        </a:defRPr>
                      </a:lvl1pPr>
                      <a:lvl2pPr marL="742950" indent="-285750" defTabSz="457200">
                        <a:spcBef>
                          <a:spcPct val="20000"/>
                        </a:spcBef>
                        <a:buSzPct val="75000"/>
                        <a:defRPr sz="1200">
                          <a:solidFill>
                            <a:schemeClr val="tx1"/>
                          </a:solidFill>
                          <a:latin typeface="Helvetica Light" pitchFamily="1" charset="0"/>
                          <a:ea typeface="MS PGothic" pitchFamily="34" charset="-128"/>
                        </a:defRPr>
                      </a:lvl2pPr>
                      <a:lvl3pPr marL="1143000" indent="-228600" defTabSz="457200">
                        <a:spcBef>
                          <a:spcPct val="20000"/>
                        </a:spcBef>
                        <a:buSzPct val="75000"/>
                        <a:buFont typeface="Arial" pitchFamily="34" charset="0"/>
                        <a:defRPr sz="1000">
                          <a:solidFill>
                            <a:schemeClr val="tx1"/>
                          </a:solidFill>
                          <a:latin typeface="Helvetica Light" pitchFamily="1" charset="0"/>
                          <a:ea typeface="MS PGothic" pitchFamily="34" charset="-128"/>
                        </a:defRPr>
                      </a:lvl3pPr>
                      <a:lvl4pPr marL="1600200" indent="-228600" defTabSz="457200">
                        <a:spcBef>
                          <a:spcPct val="20000"/>
                        </a:spcBef>
                        <a:buSzPct val="75000"/>
                        <a:defRPr sz="1000">
                          <a:solidFill>
                            <a:schemeClr val="tx1"/>
                          </a:solidFill>
                          <a:latin typeface="Helvetica Light" pitchFamily="1" charset="0"/>
                          <a:ea typeface="MS PGothic" pitchFamily="34" charset="-128"/>
                        </a:defRPr>
                      </a:lvl4pPr>
                      <a:lvl5pPr marL="2057400" indent="-228600" defTabSz="457200">
                        <a:spcBef>
                          <a:spcPct val="20000"/>
                        </a:spcBef>
                        <a:defRPr sz="1000">
                          <a:solidFill>
                            <a:schemeClr val="tx1"/>
                          </a:solidFill>
                          <a:latin typeface="Helvetica Light" pitchFamily="1" charset="0"/>
                          <a:ea typeface="MS PGothic" pitchFamily="34" charset="-128"/>
                        </a:defRPr>
                      </a:lvl5pPr>
                      <a:lvl6pPr marL="25146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6pPr>
                      <a:lvl7pPr marL="29718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7pPr>
                      <a:lvl8pPr marL="34290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8pPr>
                      <a:lvl9pPr marL="38862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200" u="none" strike="noStrike" cap="none" spc="0" normalizeH="0" baseline="0" dirty="0">
                          <a:ln>
                            <a:noFill/>
                          </a:ln>
                          <a:effectLst/>
                          <a:latin typeface="+mn-lt"/>
                        </a:rPr>
                        <a:t>…former Chair</a:t>
                      </a:r>
                      <a:endParaRPr kumimoji="0" lang="en-US" altLang="en-US" sz="1200" b="0" i="0" u="none" strike="noStrike" cap="none" spc="0" normalizeH="0" baseline="0" dirty="0">
                        <a:ln>
                          <a:noFill/>
                        </a:ln>
                        <a:solidFill>
                          <a:schemeClr val="tx1"/>
                        </a:solidFill>
                        <a:effectLst/>
                        <a:latin typeface="+mn-lt"/>
                        <a:ea typeface="ヒラギノ角ゴ Pro W3" pitchFamily="1" charset="-128"/>
                      </a:endParaRPr>
                    </a:p>
                  </a:txBody>
                  <a:tcPr marL="103116" marR="103116" marT="103116" marB="103116" horzOverflow="overflow">
                    <a:solidFill>
                      <a:srgbClr val="B3D7EC"/>
                    </a:solidFill>
                  </a:tcPr>
                </a:tc>
                <a:tc>
                  <a:txBody>
                    <a:bodyPr/>
                    <a:lstStyle>
                      <a:lvl1pPr defTabSz="457200">
                        <a:spcBef>
                          <a:spcPct val="20000"/>
                        </a:spcBef>
                        <a:buSzPct val="75000"/>
                        <a:defRPr sz="1400">
                          <a:solidFill>
                            <a:schemeClr val="tx1"/>
                          </a:solidFill>
                          <a:latin typeface="Helvetica Light" pitchFamily="1" charset="0"/>
                          <a:ea typeface="MS PGothic" pitchFamily="34" charset="-128"/>
                        </a:defRPr>
                      </a:lvl1pPr>
                      <a:lvl2pPr marL="742950" indent="-285750" defTabSz="457200">
                        <a:spcBef>
                          <a:spcPct val="20000"/>
                        </a:spcBef>
                        <a:buSzPct val="75000"/>
                        <a:defRPr sz="1200">
                          <a:solidFill>
                            <a:schemeClr val="tx1"/>
                          </a:solidFill>
                          <a:latin typeface="Helvetica Light" pitchFamily="1" charset="0"/>
                          <a:ea typeface="MS PGothic" pitchFamily="34" charset="-128"/>
                        </a:defRPr>
                      </a:lvl2pPr>
                      <a:lvl3pPr marL="1143000" indent="-228600" defTabSz="457200">
                        <a:spcBef>
                          <a:spcPct val="20000"/>
                        </a:spcBef>
                        <a:buSzPct val="75000"/>
                        <a:buFont typeface="Arial" pitchFamily="34" charset="0"/>
                        <a:defRPr sz="1000">
                          <a:solidFill>
                            <a:schemeClr val="tx1"/>
                          </a:solidFill>
                          <a:latin typeface="Helvetica Light" pitchFamily="1" charset="0"/>
                          <a:ea typeface="MS PGothic" pitchFamily="34" charset="-128"/>
                        </a:defRPr>
                      </a:lvl3pPr>
                      <a:lvl4pPr marL="1600200" indent="-228600" defTabSz="457200">
                        <a:spcBef>
                          <a:spcPct val="20000"/>
                        </a:spcBef>
                        <a:buSzPct val="75000"/>
                        <a:defRPr sz="1000">
                          <a:solidFill>
                            <a:schemeClr val="tx1"/>
                          </a:solidFill>
                          <a:latin typeface="Helvetica Light" pitchFamily="1" charset="0"/>
                          <a:ea typeface="MS PGothic" pitchFamily="34" charset="-128"/>
                        </a:defRPr>
                      </a:lvl4pPr>
                      <a:lvl5pPr marL="2057400" indent="-228600" defTabSz="457200">
                        <a:spcBef>
                          <a:spcPct val="20000"/>
                        </a:spcBef>
                        <a:defRPr sz="1000">
                          <a:solidFill>
                            <a:schemeClr val="tx1"/>
                          </a:solidFill>
                          <a:latin typeface="Helvetica Light" pitchFamily="1" charset="0"/>
                          <a:ea typeface="MS PGothic" pitchFamily="34" charset="-128"/>
                        </a:defRPr>
                      </a:lvl5pPr>
                      <a:lvl6pPr marL="25146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6pPr>
                      <a:lvl7pPr marL="29718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7pPr>
                      <a:lvl8pPr marL="34290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8pPr>
                      <a:lvl9pPr marL="38862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200" u="none" strike="noStrike" kern="1200" cap="none" spc="0" normalizeH="0" baseline="0" dirty="0">
                          <a:ln>
                            <a:noFill/>
                          </a:ln>
                          <a:solidFill>
                            <a:schemeClr val="tx1"/>
                          </a:solidFill>
                          <a:effectLst/>
                          <a:latin typeface="+mn-lt"/>
                          <a:ea typeface="MS PGothic" pitchFamily="34" charset="-128"/>
                          <a:cs typeface="+mn-cs"/>
                        </a:rPr>
                        <a:t>…the Integrity Commissioner.</a:t>
                      </a:r>
                    </a:p>
                  </a:txBody>
                  <a:tcPr marL="103116" marR="103116" marT="103116" marB="103116" horzOverflow="overflow">
                    <a:solidFill>
                      <a:srgbClr val="B3D7EC"/>
                    </a:solidFill>
                  </a:tcPr>
                </a:tc>
                <a:extLst>
                  <a:ext uri="{0D108BD9-81ED-4DB2-BD59-A6C34878D82A}">
                    <a16:rowId xmlns:a16="http://schemas.microsoft.com/office/drawing/2014/main" val="1682629767"/>
                  </a:ext>
                </a:extLst>
              </a:tr>
              <a:tr h="967347">
                <a:tc>
                  <a:txBody>
                    <a:bodyPr/>
                    <a:lstStyle>
                      <a:lvl1pPr defTabSz="457200">
                        <a:spcBef>
                          <a:spcPct val="20000"/>
                        </a:spcBef>
                        <a:buSzPct val="75000"/>
                        <a:defRPr sz="1400">
                          <a:solidFill>
                            <a:schemeClr val="tx1"/>
                          </a:solidFill>
                          <a:latin typeface="Helvetica Light" pitchFamily="1" charset="0"/>
                          <a:ea typeface="MS PGothic" pitchFamily="34" charset="-128"/>
                        </a:defRPr>
                      </a:lvl1pPr>
                      <a:lvl2pPr marL="742950" indent="-285750" defTabSz="457200">
                        <a:spcBef>
                          <a:spcPct val="20000"/>
                        </a:spcBef>
                        <a:buSzPct val="75000"/>
                        <a:defRPr sz="1200">
                          <a:solidFill>
                            <a:schemeClr val="tx1"/>
                          </a:solidFill>
                          <a:latin typeface="Helvetica Light" pitchFamily="1" charset="0"/>
                          <a:ea typeface="MS PGothic" pitchFamily="34" charset="-128"/>
                        </a:defRPr>
                      </a:lvl2pPr>
                      <a:lvl3pPr marL="1143000" indent="-228600" defTabSz="457200">
                        <a:spcBef>
                          <a:spcPct val="20000"/>
                        </a:spcBef>
                        <a:buSzPct val="75000"/>
                        <a:buFont typeface="Arial" pitchFamily="34" charset="0"/>
                        <a:defRPr sz="1000">
                          <a:solidFill>
                            <a:schemeClr val="tx1"/>
                          </a:solidFill>
                          <a:latin typeface="Helvetica Light" pitchFamily="1" charset="0"/>
                          <a:ea typeface="MS PGothic" pitchFamily="34" charset="-128"/>
                        </a:defRPr>
                      </a:lvl3pPr>
                      <a:lvl4pPr marL="1600200" indent="-228600" defTabSz="457200">
                        <a:spcBef>
                          <a:spcPct val="20000"/>
                        </a:spcBef>
                        <a:buSzPct val="75000"/>
                        <a:defRPr sz="1000">
                          <a:solidFill>
                            <a:schemeClr val="tx1"/>
                          </a:solidFill>
                          <a:latin typeface="Helvetica Light" pitchFamily="1" charset="0"/>
                          <a:ea typeface="MS PGothic" pitchFamily="34" charset="-128"/>
                        </a:defRPr>
                      </a:lvl4pPr>
                      <a:lvl5pPr marL="2057400" indent="-228600" defTabSz="457200">
                        <a:spcBef>
                          <a:spcPct val="20000"/>
                        </a:spcBef>
                        <a:defRPr sz="1000">
                          <a:solidFill>
                            <a:schemeClr val="tx1"/>
                          </a:solidFill>
                          <a:latin typeface="Helvetica Light" pitchFamily="1" charset="0"/>
                          <a:ea typeface="MS PGothic" pitchFamily="34" charset="-128"/>
                        </a:defRPr>
                      </a:lvl5pPr>
                      <a:lvl6pPr marL="25146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6pPr>
                      <a:lvl7pPr marL="29718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7pPr>
                      <a:lvl8pPr marL="34290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8pPr>
                      <a:lvl9pPr marL="38862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CA" altLang="en-US" sz="1200" u="none" strike="noStrike" cap="none" spc="0" normalizeH="0" baseline="0" dirty="0">
                          <a:ln>
                            <a:noFill/>
                          </a:ln>
                          <a:effectLst/>
                          <a:latin typeface="+mn-lt"/>
                        </a:rPr>
                        <a:t>…current employee.</a:t>
                      </a:r>
                      <a:endParaRPr kumimoji="0" lang="en-CA" altLang="en-US" sz="1200" b="0" i="0" u="none" strike="noStrike" cap="none" spc="0" normalizeH="0" baseline="0" dirty="0">
                        <a:ln>
                          <a:noFill/>
                        </a:ln>
                        <a:solidFill>
                          <a:schemeClr val="tx1"/>
                        </a:solidFill>
                        <a:effectLst/>
                        <a:latin typeface="+mn-lt"/>
                        <a:ea typeface="ヒラギノ角ゴ Pro W3" pitchFamily="1" charset="-128"/>
                      </a:endParaRPr>
                    </a:p>
                  </a:txBody>
                  <a:tcPr marL="103116" marR="103116" marT="103116" marB="103116" horzOverflow="overflow">
                    <a:solidFill>
                      <a:srgbClr val="E1EFF7"/>
                    </a:solidFill>
                  </a:tcPr>
                </a:tc>
                <a:tc>
                  <a:txBody>
                    <a:bodyPr/>
                    <a:lstStyle>
                      <a:lvl1pPr defTabSz="457200">
                        <a:spcBef>
                          <a:spcPct val="20000"/>
                        </a:spcBef>
                        <a:buSzPct val="75000"/>
                        <a:defRPr sz="1400">
                          <a:solidFill>
                            <a:schemeClr val="tx1"/>
                          </a:solidFill>
                          <a:latin typeface="Helvetica Light" pitchFamily="1" charset="0"/>
                          <a:ea typeface="MS PGothic" pitchFamily="34" charset="-128"/>
                        </a:defRPr>
                      </a:lvl1pPr>
                      <a:lvl2pPr marL="742950" indent="-285750" defTabSz="457200">
                        <a:spcBef>
                          <a:spcPct val="20000"/>
                        </a:spcBef>
                        <a:buSzPct val="75000"/>
                        <a:defRPr sz="1200">
                          <a:solidFill>
                            <a:schemeClr val="tx1"/>
                          </a:solidFill>
                          <a:latin typeface="Helvetica Light" pitchFamily="1" charset="0"/>
                          <a:ea typeface="MS PGothic" pitchFamily="34" charset="-128"/>
                        </a:defRPr>
                      </a:lvl2pPr>
                      <a:lvl3pPr marL="1143000" indent="-228600" defTabSz="457200">
                        <a:spcBef>
                          <a:spcPct val="20000"/>
                        </a:spcBef>
                        <a:buSzPct val="75000"/>
                        <a:buFont typeface="Arial" pitchFamily="34" charset="0"/>
                        <a:defRPr sz="1000">
                          <a:solidFill>
                            <a:schemeClr val="tx1"/>
                          </a:solidFill>
                          <a:latin typeface="Helvetica Light" pitchFamily="1" charset="0"/>
                          <a:ea typeface="MS PGothic" pitchFamily="34" charset="-128"/>
                        </a:defRPr>
                      </a:lvl3pPr>
                      <a:lvl4pPr marL="1600200" indent="-228600" defTabSz="457200">
                        <a:spcBef>
                          <a:spcPct val="20000"/>
                        </a:spcBef>
                        <a:buSzPct val="75000"/>
                        <a:defRPr sz="1000">
                          <a:solidFill>
                            <a:schemeClr val="tx1"/>
                          </a:solidFill>
                          <a:latin typeface="Helvetica Light" pitchFamily="1" charset="0"/>
                          <a:ea typeface="MS PGothic" pitchFamily="34" charset="-128"/>
                        </a:defRPr>
                      </a:lvl4pPr>
                      <a:lvl5pPr marL="2057400" indent="-228600" defTabSz="457200">
                        <a:spcBef>
                          <a:spcPct val="20000"/>
                        </a:spcBef>
                        <a:defRPr sz="1000">
                          <a:solidFill>
                            <a:schemeClr val="tx1"/>
                          </a:solidFill>
                          <a:latin typeface="Helvetica Light" pitchFamily="1" charset="0"/>
                          <a:ea typeface="MS PGothic" pitchFamily="34" charset="-128"/>
                        </a:defRPr>
                      </a:lvl5pPr>
                      <a:lvl6pPr marL="25146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6pPr>
                      <a:lvl7pPr marL="29718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7pPr>
                      <a:lvl8pPr marL="34290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8pPr>
                      <a:lvl9pPr marL="38862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200" u="none" strike="noStrike" cap="none" spc="0" normalizeH="0" baseline="0" dirty="0">
                          <a:ln>
                            <a:noFill/>
                          </a:ln>
                          <a:effectLst/>
                          <a:latin typeface="+mn-lt"/>
                        </a:rPr>
                        <a:t>…either the individual prescribed under regulation (</a:t>
                      </a:r>
                      <a:r>
                        <a:rPr kumimoji="0" lang="en-US" altLang="fr-CA" sz="1200" u="none" strike="noStrike" cap="none" spc="0" normalizeH="0" baseline="0" dirty="0">
                          <a:ln>
                            <a:noFill/>
                          </a:ln>
                          <a:effectLst/>
                          <a:latin typeface="+mn-lt"/>
                        </a:rPr>
                        <a:t>“</a:t>
                      </a:r>
                      <a:r>
                        <a:rPr kumimoji="0" lang="en-US" altLang="en-US" sz="1200" u="none" strike="noStrike" cap="none" spc="0" normalizeH="0" baseline="0" dirty="0">
                          <a:ln>
                            <a:noFill/>
                          </a:ln>
                          <a:effectLst/>
                          <a:latin typeface="+mn-lt"/>
                        </a:rPr>
                        <a:t>designated ethics executive) or the Chair if no individual has been prescribed.</a:t>
                      </a:r>
                      <a:endParaRPr kumimoji="0" lang="en-US" altLang="en-US" sz="1200" b="0" i="0" u="none" strike="noStrike" cap="none" spc="0" normalizeH="0" baseline="0" dirty="0">
                        <a:ln>
                          <a:noFill/>
                        </a:ln>
                        <a:solidFill>
                          <a:schemeClr val="tx1"/>
                        </a:solidFill>
                        <a:effectLst/>
                        <a:latin typeface="+mn-lt"/>
                        <a:ea typeface="ヒラギノ角ゴ Pro W3" pitchFamily="1" charset="-128"/>
                      </a:endParaRPr>
                    </a:p>
                  </a:txBody>
                  <a:tcPr marL="103116" marR="103116" marT="103116" marB="103116" horzOverflow="overflow">
                    <a:solidFill>
                      <a:srgbClr val="E1EFF7"/>
                    </a:solidFill>
                  </a:tcPr>
                </a:tc>
                <a:extLst>
                  <a:ext uri="{0D108BD9-81ED-4DB2-BD59-A6C34878D82A}">
                    <a16:rowId xmlns:a16="http://schemas.microsoft.com/office/drawing/2014/main" val="3263723326"/>
                  </a:ext>
                </a:extLst>
              </a:tr>
              <a:tr h="529772">
                <a:tc>
                  <a:txBody>
                    <a:bodyPr/>
                    <a:lstStyle>
                      <a:lvl1pPr defTabSz="457200">
                        <a:spcBef>
                          <a:spcPct val="20000"/>
                        </a:spcBef>
                        <a:buSzPct val="75000"/>
                        <a:defRPr sz="1400">
                          <a:solidFill>
                            <a:schemeClr val="tx1"/>
                          </a:solidFill>
                          <a:latin typeface="Helvetica Light" pitchFamily="1" charset="0"/>
                          <a:ea typeface="MS PGothic" pitchFamily="34" charset="-128"/>
                        </a:defRPr>
                      </a:lvl1pPr>
                      <a:lvl2pPr marL="742950" indent="-285750" defTabSz="457200">
                        <a:spcBef>
                          <a:spcPct val="20000"/>
                        </a:spcBef>
                        <a:buSzPct val="75000"/>
                        <a:defRPr sz="1200">
                          <a:solidFill>
                            <a:schemeClr val="tx1"/>
                          </a:solidFill>
                          <a:latin typeface="Helvetica Light" pitchFamily="1" charset="0"/>
                          <a:ea typeface="MS PGothic" pitchFamily="34" charset="-128"/>
                        </a:defRPr>
                      </a:lvl2pPr>
                      <a:lvl3pPr marL="1143000" indent="-228600" defTabSz="457200">
                        <a:spcBef>
                          <a:spcPct val="20000"/>
                        </a:spcBef>
                        <a:buSzPct val="75000"/>
                        <a:buFont typeface="Arial" pitchFamily="34" charset="0"/>
                        <a:defRPr sz="1000">
                          <a:solidFill>
                            <a:schemeClr val="tx1"/>
                          </a:solidFill>
                          <a:latin typeface="Helvetica Light" pitchFamily="1" charset="0"/>
                          <a:ea typeface="MS PGothic" pitchFamily="34" charset="-128"/>
                        </a:defRPr>
                      </a:lvl3pPr>
                      <a:lvl4pPr marL="1600200" indent="-228600" defTabSz="457200">
                        <a:spcBef>
                          <a:spcPct val="20000"/>
                        </a:spcBef>
                        <a:buSzPct val="75000"/>
                        <a:defRPr sz="1000">
                          <a:solidFill>
                            <a:schemeClr val="tx1"/>
                          </a:solidFill>
                          <a:latin typeface="Helvetica Light" pitchFamily="1" charset="0"/>
                          <a:ea typeface="MS PGothic" pitchFamily="34" charset="-128"/>
                        </a:defRPr>
                      </a:lvl4pPr>
                      <a:lvl5pPr marL="2057400" indent="-228600" defTabSz="457200">
                        <a:spcBef>
                          <a:spcPct val="20000"/>
                        </a:spcBef>
                        <a:defRPr sz="1000">
                          <a:solidFill>
                            <a:schemeClr val="tx1"/>
                          </a:solidFill>
                          <a:latin typeface="Helvetica Light" pitchFamily="1" charset="0"/>
                          <a:ea typeface="MS PGothic" pitchFamily="34" charset="-128"/>
                        </a:defRPr>
                      </a:lvl5pPr>
                      <a:lvl6pPr marL="25146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6pPr>
                      <a:lvl7pPr marL="29718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7pPr>
                      <a:lvl8pPr marL="34290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8pPr>
                      <a:lvl9pPr marL="38862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CA" altLang="en-US" sz="1200" u="none" strike="noStrike" cap="none" spc="0" normalizeH="0" baseline="0" dirty="0">
                          <a:ln>
                            <a:noFill/>
                          </a:ln>
                          <a:effectLst/>
                          <a:latin typeface="+mn-lt"/>
                        </a:rPr>
                        <a:t>…former employee.</a:t>
                      </a:r>
                      <a:endParaRPr kumimoji="0" lang="en-CA" altLang="en-US" sz="1200" b="0" i="0" u="none" strike="noStrike" cap="none" spc="0" normalizeH="0" baseline="0" dirty="0">
                        <a:ln>
                          <a:noFill/>
                        </a:ln>
                        <a:solidFill>
                          <a:schemeClr val="tx1"/>
                        </a:solidFill>
                        <a:effectLst/>
                        <a:latin typeface="+mn-lt"/>
                        <a:ea typeface="ヒラギノ角ゴ Pro W3" pitchFamily="1" charset="-128"/>
                      </a:endParaRPr>
                    </a:p>
                  </a:txBody>
                  <a:tcPr marL="103116" marR="103116" marT="103116" marB="103116" horzOverflow="overflow">
                    <a:solidFill>
                      <a:srgbClr val="B3D7EC"/>
                    </a:solidFill>
                  </a:tcPr>
                </a:tc>
                <a:tc>
                  <a:txBody>
                    <a:bodyPr/>
                    <a:lstStyle>
                      <a:lvl1pPr defTabSz="457200">
                        <a:spcBef>
                          <a:spcPct val="20000"/>
                        </a:spcBef>
                        <a:buSzPct val="75000"/>
                        <a:defRPr sz="1400">
                          <a:solidFill>
                            <a:schemeClr val="tx1"/>
                          </a:solidFill>
                          <a:latin typeface="Helvetica Light" pitchFamily="1" charset="0"/>
                          <a:ea typeface="MS PGothic" pitchFamily="34" charset="-128"/>
                        </a:defRPr>
                      </a:lvl1pPr>
                      <a:lvl2pPr marL="742950" indent="-285750" defTabSz="457200">
                        <a:spcBef>
                          <a:spcPct val="20000"/>
                        </a:spcBef>
                        <a:buSzPct val="75000"/>
                        <a:defRPr sz="1200">
                          <a:solidFill>
                            <a:schemeClr val="tx1"/>
                          </a:solidFill>
                          <a:latin typeface="Helvetica Light" pitchFamily="1" charset="0"/>
                          <a:ea typeface="MS PGothic" pitchFamily="34" charset="-128"/>
                        </a:defRPr>
                      </a:lvl2pPr>
                      <a:lvl3pPr marL="1143000" indent="-228600" defTabSz="457200">
                        <a:spcBef>
                          <a:spcPct val="20000"/>
                        </a:spcBef>
                        <a:buSzPct val="75000"/>
                        <a:buFont typeface="Arial" pitchFamily="34" charset="0"/>
                        <a:defRPr sz="1000">
                          <a:solidFill>
                            <a:schemeClr val="tx1"/>
                          </a:solidFill>
                          <a:latin typeface="Helvetica Light" pitchFamily="1" charset="0"/>
                          <a:ea typeface="MS PGothic" pitchFamily="34" charset="-128"/>
                        </a:defRPr>
                      </a:lvl3pPr>
                      <a:lvl4pPr marL="1600200" indent="-228600" defTabSz="457200">
                        <a:spcBef>
                          <a:spcPct val="20000"/>
                        </a:spcBef>
                        <a:buSzPct val="75000"/>
                        <a:defRPr sz="1000">
                          <a:solidFill>
                            <a:schemeClr val="tx1"/>
                          </a:solidFill>
                          <a:latin typeface="Helvetica Light" pitchFamily="1" charset="0"/>
                          <a:ea typeface="MS PGothic" pitchFamily="34" charset="-128"/>
                        </a:defRPr>
                      </a:lvl4pPr>
                      <a:lvl5pPr marL="2057400" indent="-228600" defTabSz="457200">
                        <a:spcBef>
                          <a:spcPct val="20000"/>
                        </a:spcBef>
                        <a:defRPr sz="1000">
                          <a:solidFill>
                            <a:schemeClr val="tx1"/>
                          </a:solidFill>
                          <a:latin typeface="Helvetica Light" pitchFamily="1" charset="0"/>
                          <a:ea typeface="MS PGothic" pitchFamily="34" charset="-128"/>
                        </a:defRPr>
                      </a:lvl5pPr>
                      <a:lvl6pPr marL="25146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6pPr>
                      <a:lvl7pPr marL="29718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7pPr>
                      <a:lvl8pPr marL="34290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8pPr>
                      <a:lvl9pPr marL="38862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200" u="none" strike="noStrike" kern="1200" cap="none" spc="0" normalizeH="0" baseline="0" dirty="0">
                          <a:ln>
                            <a:noFill/>
                          </a:ln>
                          <a:solidFill>
                            <a:schemeClr val="tx1"/>
                          </a:solidFill>
                          <a:effectLst/>
                          <a:latin typeface="+mn-lt"/>
                          <a:ea typeface="MS PGothic" pitchFamily="34" charset="-128"/>
                          <a:cs typeface="+mn-cs"/>
                        </a:rPr>
                        <a:t>…the Integrity Commissioner.</a:t>
                      </a:r>
                    </a:p>
                  </a:txBody>
                  <a:tcPr marL="103116" marR="103116" marT="103116" marB="103116" horzOverflow="overflow">
                    <a:solidFill>
                      <a:srgbClr val="B3D7EC"/>
                    </a:solidFill>
                  </a:tcPr>
                </a:tc>
                <a:extLst>
                  <a:ext uri="{0D108BD9-81ED-4DB2-BD59-A6C34878D82A}">
                    <a16:rowId xmlns:a16="http://schemas.microsoft.com/office/drawing/2014/main" val="1152086087"/>
                  </a:ext>
                </a:extLst>
              </a:tr>
            </a:tbl>
          </a:graphicData>
        </a:graphic>
      </p:graphicFrame>
      <p:sp>
        <p:nvSpPr>
          <p:cNvPr id="7" name="Slide Number Placeholder 6">
            <a:extLst>
              <a:ext uri="{FF2B5EF4-FFF2-40B4-BE49-F238E27FC236}">
                <a16:creationId xmlns:a16="http://schemas.microsoft.com/office/drawing/2014/main" id="{4FD86FB8-DA35-9A42-8ADC-BCC3CE172B31}"/>
              </a:ext>
            </a:extLst>
          </p:cNvPr>
          <p:cNvSpPr>
            <a:spLocks noGrp="1"/>
          </p:cNvSpPr>
          <p:nvPr>
            <p:ph type="sldNum" sz="quarter" idx="12"/>
          </p:nvPr>
        </p:nvSpPr>
        <p:spPr/>
        <p:txBody>
          <a:bodyPr/>
          <a:lstStyle/>
          <a:p>
            <a:fld id="{9CAA33A2-411E-8443-83D0-3263C24E97A5}" type="slidenum">
              <a:rPr lang="en-US" smtClean="0"/>
              <a:pPr/>
              <a:t>25</a:t>
            </a:fld>
            <a:endParaRPr lang="en-US" dirty="0"/>
          </a:p>
        </p:txBody>
      </p:sp>
      <p:sp>
        <p:nvSpPr>
          <p:cNvPr id="6" name="Footer Placeholder 5">
            <a:extLst>
              <a:ext uri="{FF2B5EF4-FFF2-40B4-BE49-F238E27FC236}">
                <a16:creationId xmlns:a16="http://schemas.microsoft.com/office/drawing/2014/main" id="{319B345B-43AF-6041-8342-99138460B1CA}"/>
              </a:ext>
            </a:extLst>
          </p:cNvPr>
          <p:cNvSpPr>
            <a:spLocks noGrp="1"/>
          </p:cNvSpPr>
          <p:nvPr>
            <p:ph type="ftr" sz="quarter" idx="11"/>
          </p:nvPr>
        </p:nvSpPr>
        <p:spPr/>
        <p:txBody>
          <a:bodyPr/>
          <a:lstStyle/>
          <a:p>
            <a:pPr algn="l"/>
            <a:r>
              <a:rPr lang="en-US" dirty="0"/>
              <a:t>Public Appointee Role and Governance Overview</a:t>
            </a:r>
          </a:p>
        </p:txBody>
      </p:sp>
    </p:spTree>
    <p:extLst>
      <p:ext uri="{BB962C8B-B14F-4D97-AF65-F5344CB8AC3E}">
        <p14:creationId xmlns:p14="http://schemas.microsoft.com/office/powerpoint/2010/main" val="1069251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B6E75-E3A7-4208-865A-A6A1DF47DC9F}"/>
              </a:ext>
            </a:extLst>
          </p:cNvPr>
          <p:cNvSpPr>
            <a:spLocks noGrp="1"/>
          </p:cNvSpPr>
          <p:nvPr>
            <p:ph type="title"/>
          </p:nvPr>
        </p:nvSpPr>
        <p:spPr/>
        <p:txBody>
          <a:bodyPr/>
          <a:lstStyle/>
          <a:p>
            <a:r>
              <a:rPr lang="en-US" dirty="0"/>
              <a:t>Conflict of Interest</a:t>
            </a:r>
            <a:endParaRPr lang="en-CA" dirty="0"/>
          </a:p>
        </p:txBody>
      </p:sp>
      <p:sp>
        <p:nvSpPr>
          <p:cNvPr id="3" name="Content Placeholder 2">
            <a:extLst>
              <a:ext uri="{FF2B5EF4-FFF2-40B4-BE49-F238E27FC236}">
                <a16:creationId xmlns:a16="http://schemas.microsoft.com/office/drawing/2014/main" id="{A0FE0D10-76B6-40FD-ACFA-E3ACBBD5A4A3}"/>
              </a:ext>
            </a:extLst>
          </p:cNvPr>
          <p:cNvSpPr>
            <a:spLocks noGrp="1"/>
          </p:cNvSpPr>
          <p:nvPr>
            <p:ph sz="half" idx="2"/>
          </p:nvPr>
        </p:nvSpPr>
        <p:spPr>
          <a:xfrm>
            <a:off x="347296" y="1735720"/>
            <a:ext cx="4318971" cy="4542680"/>
          </a:xfrm>
          <a:noFill/>
        </p:spPr>
        <p:txBody>
          <a:bodyPr>
            <a:noAutofit/>
          </a:bodyPr>
          <a:lstStyle/>
          <a:p>
            <a:pPr marL="342900" indent="-342900" defTabSz="914400">
              <a:lnSpc>
                <a:spcPct val="100000"/>
              </a:lnSpc>
              <a:buClr>
                <a:schemeClr val="accent2"/>
              </a:buClr>
              <a:buFont typeface="Wingdings" panose="05000000000000000000" pitchFamily="2" charset="2"/>
              <a:buChar char="§"/>
            </a:pPr>
            <a:r>
              <a:rPr lang="en-CA" sz="1400" dirty="0"/>
              <a:t>A conflict of interest may arise where an appointee’s personal or professional interests clash with the responsibilities or duties of their appointment</a:t>
            </a:r>
          </a:p>
          <a:p>
            <a:pPr marL="342900" indent="-342900" defTabSz="914400">
              <a:lnSpc>
                <a:spcPct val="100000"/>
              </a:lnSpc>
              <a:buClr>
                <a:schemeClr val="accent2"/>
              </a:buClr>
              <a:buFont typeface="Wingdings" panose="05000000000000000000" pitchFamily="2" charset="2"/>
              <a:buChar char="§"/>
            </a:pPr>
            <a:r>
              <a:rPr lang="en-CA" sz="1400" dirty="0"/>
              <a:t>Conflicts of interest can be real or perceived</a:t>
            </a:r>
          </a:p>
          <a:p>
            <a:pPr marL="342900" indent="-342900" defTabSz="914400">
              <a:lnSpc>
                <a:spcPct val="100000"/>
              </a:lnSpc>
              <a:buClr>
                <a:schemeClr val="accent2"/>
              </a:buClr>
              <a:buFont typeface="Wingdings" panose="05000000000000000000" pitchFamily="2" charset="2"/>
              <a:buChar char="§"/>
            </a:pPr>
            <a:r>
              <a:rPr lang="en-CA" sz="1400" dirty="0"/>
              <a:t>A perceived conflict of interest that may not technically be a conflict can still pose ethical problems when it appears as a conflict of interest to a reasonable person</a:t>
            </a:r>
          </a:p>
          <a:p>
            <a:pPr marL="342900" indent="-342900" defTabSz="914400">
              <a:lnSpc>
                <a:spcPct val="100000"/>
              </a:lnSpc>
              <a:buClr>
                <a:schemeClr val="accent2"/>
              </a:buClr>
              <a:buFont typeface="Wingdings" panose="05000000000000000000" pitchFamily="2" charset="2"/>
              <a:buChar char="§"/>
            </a:pPr>
            <a:r>
              <a:rPr lang="en-CA" sz="1400" dirty="0"/>
              <a:t>The consequences of wrong judgement in ethical dilemmas or conflict situations can be significant</a:t>
            </a:r>
          </a:p>
          <a:p>
            <a:pPr marL="342900" indent="-342900" defTabSz="914400">
              <a:lnSpc>
                <a:spcPct val="100000"/>
              </a:lnSpc>
              <a:buClr>
                <a:schemeClr val="accent2"/>
              </a:buClr>
              <a:buFont typeface="Wingdings" panose="05000000000000000000" pitchFamily="2" charset="2"/>
              <a:buChar char="§"/>
            </a:pPr>
            <a:r>
              <a:rPr lang="en-CA" sz="1400" dirty="0"/>
              <a:t>Conflict of interest situations can arise before, during and after your term as a public appointee. It is an ongoing responsibility that you need to be constantly aware of.</a:t>
            </a:r>
          </a:p>
        </p:txBody>
      </p:sp>
      <p:sp>
        <p:nvSpPr>
          <p:cNvPr id="13" name="Content Placeholder 12">
            <a:extLst>
              <a:ext uri="{FF2B5EF4-FFF2-40B4-BE49-F238E27FC236}">
                <a16:creationId xmlns:a16="http://schemas.microsoft.com/office/drawing/2014/main" id="{5A561740-0176-44C8-9425-284BFB618371}"/>
              </a:ext>
            </a:extLst>
          </p:cNvPr>
          <p:cNvSpPr>
            <a:spLocks noGrp="1"/>
          </p:cNvSpPr>
          <p:nvPr>
            <p:ph sz="quarter" idx="4"/>
          </p:nvPr>
        </p:nvSpPr>
        <p:spPr>
          <a:xfrm>
            <a:off x="4916639" y="1735720"/>
            <a:ext cx="3887391" cy="4193740"/>
          </a:xfrm>
        </p:spPr>
        <p:txBody>
          <a:bodyPr>
            <a:noAutofit/>
          </a:bodyPr>
          <a:lstStyle/>
          <a:p>
            <a:pPr defTabSz="540000">
              <a:lnSpc>
                <a:spcPct val="100000"/>
              </a:lnSpc>
            </a:pPr>
            <a:r>
              <a:rPr lang="en-CA" sz="1400" dirty="0"/>
              <a:t>Examples of conflict can include:</a:t>
            </a:r>
          </a:p>
          <a:p>
            <a:pPr marL="342900" indent="-342900">
              <a:lnSpc>
                <a:spcPct val="100000"/>
              </a:lnSpc>
              <a:buClr>
                <a:schemeClr val="accent2"/>
              </a:buClr>
              <a:buFont typeface="Wingdings" panose="05000000000000000000" pitchFamily="2" charset="2"/>
              <a:buChar char="§"/>
            </a:pPr>
            <a:r>
              <a:rPr lang="en-CA" sz="1400" dirty="0"/>
              <a:t>Failing to disclose that you have a relationship with a government or agency employee or potential hire</a:t>
            </a:r>
          </a:p>
          <a:p>
            <a:pPr marL="342900" indent="-342900">
              <a:lnSpc>
                <a:spcPct val="100000"/>
              </a:lnSpc>
              <a:buClr>
                <a:schemeClr val="accent2"/>
              </a:buClr>
              <a:buFont typeface="Wingdings" panose="05000000000000000000" pitchFamily="2" charset="2"/>
              <a:buChar char="§"/>
            </a:pPr>
            <a:r>
              <a:rPr lang="en-CA" sz="1400" dirty="0"/>
              <a:t>Participating in decision-making or an action that benefits you, your spouse, family, friends or other organizations you are connected to</a:t>
            </a:r>
          </a:p>
          <a:p>
            <a:pPr marL="342900" indent="-342900">
              <a:lnSpc>
                <a:spcPct val="100000"/>
              </a:lnSpc>
              <a:buClr>
                <a:schemeClr val="accent2"/>
              </a:buClr>
              <a:buFont typeface="Wingdings" panose="05000000000000000000" pitchFamily="2" charset="2"/>
              <a:buChar char="§"/>
            </a:pPr>
            <a:r>
              <a:rPr lang="en-CA" sz="1400" dirty="0"/>
              <a:t>Giving preferential treatment</a:t>
            </a:r>
          </a:p>
          <a:p>
            <a:pPr marL="342900" indent="-342900">
              <a:lnSpc>
                <a:spcPct val="100000"/>
              </a:lnSpc>
              <a:buClr>
                <a:schemeClr val="accent2"/>
              </a:buClr>
              <a:buFont typeface="Wingdings" panose="05000000000000000000" pitchFamily="2" charset="2"/>
              <a:buChar char="§"/>
            </a:pPr>
            <a:r>
              <a:rPr lang="en-CA" sz="1400" dirty="0"/>
              <a:t>Accepting gifts or payment for confidential information</a:t>
            </a:r>
          </a:p>
          <a:p>
            <a:pPr marL="342900" indent="-342900">
              <a:lnSpc>
                <a:spcPct val="100000"/>
              </a:lnSpc>
              <a:buClr>
                <a:schemeClr val="accent2"/>
              </a:buClr>
              <a:buFont typeface="Wingdings" panose="05000000000000000000" pitchFamily="2" charset="2"/>
              <a:buChar char="§"/>
            </a:pPr>
            <a:r>
              <a:rPr lang="en-CA" sz="1400" dirty="0"/>
              <a:t>Using or disclosing confidential information</a:t>
            </a:r>
          </a:p>
        </p:txBody>
      </p:sp>
      <p:sp>
        <p:nvSpPr>
          <p:cNvPr id="6" name="Footer Placeholder 5">
            <a:extLst>
              <a:ext uri="{FF2B5EF4-FFF2-40B4-BE49-F238E27FC236}">
                <a16:creationId xmlns:a16="http://schemas.microsoft.com/office/drawing/2014/main" id="{9993F2BB-50F9-4AF2-B778-9609A92C974B}"/>
              </a:ext>
            </a:extLst>
          </p:cNvPr>
          <p:cNvSpPr>
            <a:spLocks noGrp="1"/>
          </p:cNvSpPr>
          <p:nvPr>
            <p:ph type="ftr" sz="quarter" idx="11"/>
          </p:nvPr>
        </p:nvSpPr>
        <p:spPr/>
        <p:txBody>
          <a:bodyPr/>
          <a:lstStyle/>
          <a:p>
            <a:pPr algn="l"/>
            <a:r>
              <a:rPr lang="en-US" dirty="0"/>
              <a:t>Public Appointee Role and Governance Overview</a:t>
            </a:r>
          </a:p>
        </p:txBody>
      </p:sp>
      <p:sp>
        <p:nvSpPr>
          <p:cNvPr id="5" name="Slide Number Placeholder 4">
            <a:extLst>
              <a:ext uri="{FF2B5EF4-FFF2-40B4-BE49-F238E27FC236}">
                <a16:creationId xmlns:a16="http://schemas.microsoft.com/office/drawing/2014/main" id="{D04D6935-85DA-4EE3-881A-9ECA85BCDAD8}"/>
              </a:ext>
            </a:extLst>
          </p:cNvPr>
          <p:cNvSpPr>
            <a:spLocks noGrp="1"/>
          </p:cNvSpPr>
          <p:nvPr>
            <p:ph type="sldNum" sz="quarter" idx="12"/>
          </p:nvPr>
        </p:nvSpPr>
        <p:spPr/>
        <p:txBody>
          <a:bodyPr/>
          <a:lstStyle/>
          <a:p>
            <a:fld id="{9CAA33A2-411E-8443-83D0-3263C24E97A5}" type="slidenum">
              <a:rPr lang="en-US" smtClean="0"/>
              <a:pPr/>
              <a:t>26</a:t>
            </a:fld>
            <a:endParaRPr lang="en-US" dirty="0"/>
          </a:p>
        </p:txBody>
      </p:sp>
      <p:sp>
        <p:nvSpPr>
          <p:cNvPr id="10" name="TextBox 9">
            <a:extLst>
              <a:ext uri="{FF2B5EF4-FFF2-40B4-BE49-F238E27FC236}">
                <a16:creationId xmlns:a16="http://schemas.microsoft.com/office/drawing/2014/main" id="{65158EF0-C24E-4E5E-B346-79978D65159D}"/>
              </a:ext>
            </a:extLst>
          </p:cNvPr>
          <p:cNvSpPr txBox="1"/>
          <p:nvPr/>
        </p:nvSpPr>
        <p:spPr>
          <a:xfrm>
            <a:off x="347297" y="1049572"/>
            <a:ext cx="8310735" cy="584775"/>
          </a:xfrm>
          <a:prstGeom prst="rect">
            <a:avLst/>
          </a:prstGeom>
          <a:noFill/>
        </p:spPr>
        <p:txBody>
          <a:bodyPr wrap="square" rtlCol="0">
            <a:spAutoFit/>
          </a:bodyPr>
          <a:lstStyle/>
          <a:p>
            <a:r>
              <a:rPr lang="en-CA" sz="1600" b="1" dirty="0">
                <a:solidFill>
                  <a:srgbClr val="047BC1"/>
                </a:solidFill>
              </a:rPr>
              <a:t>Avoiding and reporting conflict of interest situations is a key part of good governance, accountability and ethical behaviour for public appointees.</a:t>
            </a:r>
          </a:p>
        </p:txBody>
      </p:sp>
    </p:spTree>
    <p:extLst>
      <p:ext uri="{BB962C8B-B14F-4D97-AF65-F5344CB8AC3E}">
        <p14:creationId xmlns:p14="http://schemas.microsoft.com/office/powerpoint/2010/main" val="3618518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B6E75-E3A7-4208-865A-A6A1DF47DC9F}"/>
              </a:ext>
            </a:extLst>
          </p:cNvPr>
          <p:cNvSpPr>
            <a:spLocks noGrp="1"/>
          </p:cNvSpPr>
          <p:nvPr>
            <p:ph type="title"/>
          </p:nvPr>
        </p:nvSpPr>
        <p:spPr/>
        <p:txBody>
          <a:bodyPr/>
          <a:lstStyle/>
          <a:p>
            <a:r>
              <a:rPr lang="en-US" dirty="0"/>
              <a:t>Determining Conflict of Interest</a:t>
            </a:r>
            <a:endParaRPr lang="en-CA" dirty="0"/>
          </a:p>
        </p:txBody>
      </p:sp>
      <p:sp>
        <p:nvSpPr>
          <p:cNvPr id="7" name="TextBox 6">
            <a:extLst>
              <a:ext uri="{FF2B5EF4-FFF2-40B4-BE49-F238E27FC236}">
                <a16:creationId xmlns:a16="http://schemas.microsoft.com/office/drawing/2014/main" id="{0CB7AFC6-1823-4A86-B793-EAC54F709403}"/>
              </a:ext>
            </a:extLst>
          </p:cNvPr>
          <p:cNvSpPr txBox="1"/>
          <p:nvPr/>
        </p:nvSpPr>
        <p:spPr>
          <a:xfrm>
            <a:off x="347297" y="1049572"/>
            <a:ext cx="8310735" cy="584775"/>
          </a:xfrm>
          <a:prstGeom prst="rect">
            <a:avLst/>
          </a:prstGeom>
          <a:noFill/>
        </p:spPr>
        <p:txBody>
          <a:bodyPr wrap="square" rtlCol="0">
            <a:spAutoFit/>
          </a:bodyPr>
          <a:lstStyle/>
          <a:p>
            <a:r>
              <a:rPr lang="en-CA" sz="1600" b="1" dirty="0">
                <a:solidFill>
                  <a:srgbClr val="047BC1"/>
                </a:solidFill>
              </a:rPr>
              <a:t>Asking probing questions can provide further clarity on whether a situation could be a conflict of interest</a:t>
            </a:r>
          </a:p>
        </p:txBody>
      </p:sp>
      <p:sp>
        <p:nvSpPr>
          <p:cNvPr id="3" name="Content Placeholder 2">
            <a:extLst>
              <a:ext uri="{FF2B5EF4-FFF2-40B4-BE49-F238E27FC236}">
                <a16:creationId xmlns:a16="http://schemas.microsoft.com/office/drawing/2014/main" id="{A0FE0D10-76B6-40FD-ACFA-E3ACBBD5A4A3}"/>
              </a:ext>
            </a:extLst>
          </p:cNvPr>
          <p:cNvSpPr>
            <a:spLocks noGrp="1"/>
          </p:cNvSpPr>
          <p:nvPr>
            <p:ph idx="1"/>
          </p:nvPr>
        </p:nvSpPr>
        <p:spPr>
          <a:xfrm>
            <a:off x="347296" y="1668216"/>
            <a:ext cx="8456734" cy="3610794"/>
          </a:xfrm>
          <a:solidFill>
            <a:srgbClr val="D1E7F3"/>
          </a:solidFill>
        </p:spPr>
        <p:txBody>
          <a:bodyPr>
            <a:noAutofit/>
          </a:bodyPr>
          <a:lstStyle/>
          <a:p>
            <a:pPr>
              <a:lnSpc>
                <a:spcPct val="100000"/>
              </a:lnSpc>
            </a:pPr>
            <a:r>
              <a:rPr lang="en-CA" sz="1400" dirty="0"/>
              <a:t>Here are some questions to consider when assessing if a situation could be a conflict of interest:</a:t>
            </a:r>
          </a:p>
          <a:p>
            <a:pPr marL="342900" indent="-342900">
              <a:lnSpc>
                <a:spcPct val="100000"/>
              </a:lnSpc>
              <a:buFont typeface="Wingdings" panose="05000000000000000000" pitchFamily="2" charset="2"/>
              <a:buChar char="§"/>
            </a:pPr>
            <a:r>
              <a:rPr lang="en-CA" sz="1400" dirty="0"/>
              <a:t>Who stands to derive a benefit and what is the benefit to be gained?</a:t>
            </a:r>
          </a:p>
          <a:p>
            <a:pPr marL="342900" indent="-342900">
              <a:lnSpc>
                <a:spcPct val="100000"/>
              </a:lnSpc>
              <a:buFont typeface="Wingdings" panose="05000000000000000000" pitchFamily="2" charset="2"/>
              <a:buChar char="§"/>
            </a:pPr>
            <a:r>
              <a:rPr lang="en-CA" sz="1400" dirty="0"/>
              <a:t>Is the appointee in a position to influence or be influenced by a family member or friend?</a:t>
            </a:r>
          </a:p>
          <a:p>
            <a:pPr marL="342900" indent="-342900">
              <a:lnSpc>
                <a:spcPct val="100000"/>
              </a:lnSpc>
              <a:buFont typeface="Wingdings" panose="05000000000000000000" pitchFamily="2" charset="2"/>
              <a:buChar char="§"/>
            </a:pPr>
            <a:r>
              <a:rPr lang="en-CA" sz="1400" dirty="0"/>
              <a:t>Could the appointee’s actions be perceived as treating family and/or friends with favouritism?</a:t>
            </a:r>
          </a:p>
          <a:p>
            <a:pPr marL="342900" indent="-342900">
              <a:lnSpc>
                <a:spcPct val="100000"/>
              </a:lnSpc>
              <a:buFont typeface="Wingdings" panose="05000000000000000000" pitchFamily="2" charset="2"/>
              <a:buChar char="§"/>
            </a:pPr>
            <a:r>
              <a:rPr lang="en-CA" sz="1400" dirty="0"/>
              <a:t>Has the appointee been offered, received or given a gift? What is the context? How would it be perceived by others?</a:t>
            </a:r>
          </a:p>
          <a:p>
            <a:pPr marL="342900" indent="-342900">
              <a:lnSpc>
                <a:spcPct val="100000"/>
              </a:lnSpc>
              <a:buFont typeface="Wingdings" panose="05000000000000000000" pitchFamily="2" charset="2"/>
              <a:buChar char="§"/>
            </a:pPr>
            <a:r>
              <a:rPr lang="en-CA" sz="1400" dirty="0"/>
              <a:t>Has the appointee disclosed information where it could result in harm to the agency or the government or give an unfair advantage to the person or organization to whom it was disclosed?</a:t>
            </a:r>
          </a:p>
          <a:p>
            <a:pPr marL="342900" indent="-342900">
              <a:lnSpc>
                <a:spcPct val="100000"/>
              </a:lnSpc>
              <a:buFont typeface="Wingdings" panose="05000000000000000000" pitchFamily="2" charset="2"/>
              <a:buChar char="§"/>
            </a:pPr>
            <a:r>
              <a:rPr lang="en-CA" sz="1400" dirty="0"/>
              <a:t>Could the appointee’s outside activity in any way conflict with, or be perceived to conflict with, their role as a public appointee?</a:t>
            </a:r>
          </a:p>
          <a:p>
            <a:pPr marL="342900" indent="-342900">
              <a:lnSpc>
                <a:spcPct val="100000"/>
              </a:lnSpc>
              <a:buFont typeface="Wingdings" panose="05000000000000000000" pitchFamily="2" charset="2"/>
              <a:buChar char="§"/>
            </a:pPr>
            <a:r>
              <a:rPr lang="en-CA" sz="1400" dirty="0"/>
              <a:t>Did the appointee obtain prior approval of the ethics executive to participate in the external activity or decision making?</a:t>
            </a:r>
          </a:p>
        </p:txBody>
      </p:sp>
      <p:sp>
        <p:nvSpPr>
          <p:cNvPr id="5" name="Slide Number Placeholder 4">
            <a:extLst>
              <a:ext uri="{FF2B5EF4-FFF2-40B4-BE49-F238E27FC236}">
                <a16:creationId xmlns:a16="http://schemas.microsoft.com/office/drawing/2014/main" id="{D04D6935-85DA-4EE3-881A-9ECA85BCDAD8}"/>
              </a:ext>
            </a:extLst>
          </p:cNvPr>
          <p:cNvSpPr>
            <a:spLocks noGrp="1"/>
          </p:cNvSpPr>
          <p:nvPr>
            <p:ph type="sldNum" sz="quarter" idx="12"/>
          </p:nvPr>
        </p:nvSpPr>
        <p:spPr/>
        <p:txBody>
          <a:bodyPr/>
          <a:lstStyle/>
          <a:p>
            <a:fld id="{9CAA33A2-411E-8443-83D0-3263C24E97A5}" type="slidenum">
              <a:rPr lang="en-US" smtClean="0"/>
              <a:pPr/>
              <a:t>27</a:t>
            </a:fld>
            <a:endParaRPr lang="en-US" dirty="0"/>
          </a:p>
        </p:txBody>
      </p:sp>
      <p:sp>
        <p:nvSpPr>
          <p:cNvPr id="6" name="Footer Placeholder 5">
            <a:extLst>
              <a:ext uri="{FF2B5EF4-FFF2-40B4-BE49-F238E27FC236}">
                <a16:creationId xmlns:a16="http://schemas.microsoft.com/office/drawing/2014/main" id="{9993F2BB-50F9-4AF2-B778-9609A92C974B}"/>
              </a:ext>
            </a:extLst>
          </p:cNvPr>
          <p:cNvSpPr>
            <a:spLocks noGrp="1"/>
          </p:cNvSpPr>
          <p:nvPr>
            <p:ph type="ftr" sz="quarter" idx="11"/>
          </p:nvPr>
        </p:nvSpPr>
        <p:spPr/>
        <p:txBody>
          <a:bodyPr/>
          <a:lstStyle/>
          <a:p>
            <a:pPr algn="l"/>
            <a:r>
              <a:rPr lang="en-US" dirty="0"/>
              <a:t>Public Appointee Role and Governance Overview</a:t>
            </a:r>
          </a:p>
        </p:txBody>
      </p:sp>
    </p:spTree>
    <p:extLst>
      <p:ext uri="{BB962C8B-B14F-4D97-AF65-F5344CB8AC3E}">
        <p14:creationId xmlns:p14="http://schemas.microsoft.com/office/powerpoint/2010/main" val="2588424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6AF9A-56D7-4AF6-A411-8A8C6357BFE0}"/>
              </a:ext>
            </a:extLst>
          </p:cNvPr>
          <p:cNvSpPr>
            <a:spLocks noGrp="1"/>
          </p:cNvSpPr>
          <p:nvPr>
            <p:ph type="title"/>
          </p:nvPr>
        </p:nvSpPr>
        <p:spPr/>
        <p:txBody>
          <a:bodyPr/>
          <a:lstStyle/>
          <a:p>
            <a:r>
              <a:rPr lang="en-US" i="1" dirty="0"/>
              <a:t>Public Service of Ontario Act</a:t>
            </a:r>
            <a:endParaRPr lang="en-CA" i="1" dirty="0"/>
          </a:p>
        </p:txBody>
      </p:sp>
      <p:sp>
        <p:nvSpPr>
          <p:cNvPr id="8" name="TextBox 7">
            <a:extLst>
              <a:ext uri="{FF2B5EF4-FFF2-40B4-BE49-F238E27FC236}">
                <a16:creationId xmlns:a16="http://schemas.microsoft.com/office/drawing/2014/main" id="{55A0AF49-4FE3-437E-81E5-175082C14CBD}"/>
              </a:ext>
            </a:extLst>
          </p:cNvPr>
          <p:cNvSpPr txBox="1"/>
          <p:nvPr/>
        </p:nvSpPr>
        <p:spPr>
          <a:xfrm>
            <a:off x="347297" y="1049572"/>
            <a:ext cx="8645874" cy="338554"/>
          </a:xfrm>
          <a:prstGeom prst="rect">
            <a:avLst/>
          </a:prstGeom>
          <a:noFill/>
        </p:spPr>
        <p:txBody>
          <a:bodyPr wrap="square" rtlCol="0">
            <a:spAutoFit/>
          </a:bodyPr>
          <a:lstStyle/>
          <a:p>
            <a:r>
              <a:rPr lang="en-CA" sz="1600" b="1" dirty="0">
                <a:solidFill>
                  <a:srgbClr val="047BC1"/>
                </a:solidFill>
              </a:rPr>
              <a:t>This Act has guidelines to help you understand ethical requirements and conflicts of interest.</a:t>
            </a:r>
          </a:p>
        </p:txBody>
      </p:sp>
      <p:sp>
        <p:nvSpPr>
          <p:cNvPr id="7" name="Content Placeholder 14">
            <a:extLst>
              <a:ext uri="{FF2B5EF4-FFF2-40B4-BE49-F238E27FC236}">
                <a16:creationId xmlns:a16="http://schemas.microsoft.com/office/drawing/2014/main" id="{24089C5E-9C7D-4024-BB27-0676DEC8801E}"/>
              </a:ext>
            </a:extLst>
          </p:cNvPr>
          <p:cNvSpPr>
            <a:spLocks noGrp="1"/>
          </p:cNvSpPr>
          <p:nvPr>
            <p:ph sz="half" idx="2"/>
          </p:nvPr>
        </p:nvSpPr>
        <p:spPr>
          <a:xfrm>
            <a:off x="339972" y="3822598"/>
            <a:ext cx="8653199" cy="2323824"/>
          </a:xfrm>
        </p:spPr>
        <p:txBody>
          <a:bodyPr>
            <a:noAutofit/>
          </a:bodyPr>
          <a:lstStyle/>
          <a:p>
            <a:pPr marL="342900" indent="-342900">
              <a:lnSpc>
                <a:spcPct val="100000"/>
              </a:lnSpc>
              <a:buFont typeface="Wingdings" panose="05000000000000000000" pitchFamily="2" charset="2"/>
              <a:buChar char="§"/>
            </a:pPr>
            <a:r>
              <a:rPr lang="en-CA" sz="1400" dirty="0"/>
              <a:t>The </a:t>
            </a:r>
            <a:r>
              <a:rPr lang="en-CA" sz="1400" i="1" dirty="0">
                <a:hlinkClick r:id="rId2"/>
              </a:rPr>
              <a:t>Public Service of Ontario Act, 2006</a:t>
            </a:r>
            <a:r>
              <a:rPr lang="en-CA" sz="1400" i="1" dirty="0"/>
              <a:t> </a:t>
            </a:r>
            <a:r>
              <a:rPr lang="en-CA" sz="1400" dirty="0"/>
              <a:t>sets out rules and framework for conflict of interest, ethical requirements, political activity and disclosure of wrongdoing for public servants to ensure that their private interests are not in conflict with their public service responsibilities. </a:t>
            </a:r>
          </a:p>
          <a:p>
            <a:pPr marL="342900" indent="-342900">
              <a:lnSpc>
                <a:spcPct val="100000"/>
              </a:lnSpc>
              <a:buFont typeface="Wingdings" panose="05000000000000000000" pitchFamily="2" charset="2"/>
              <a:buChar char="§"/>
            </a:pPr>
            <a:r>
              <a:rPr lang="en-CA" sz="1400" dirty="0"/>
              <a:t>The </a:t>
            </a:r>
            <a:r>
              <a:rPr lang="en-CA" sz="1400" i="1" dirty="0">
                <a:hlinkClick r:id="rId3"/>
              </a:rPr>
              <a:t>Conflict of Interest Rules in </a:t>
            </a:r>
            <a:r>
              <a:rPr lang="en-CA" sz="1400" i="1" dirty="0" err="1">
                <a:hlinkClick r:id="rId3"/>
              </a:rPr>
              <a:t>O.Reg</a:t>
            </a:r>
            <a:r>
              <a:rPr lang="en-CA" sz="1400" i="1" dirty="0">
                <a:hlinkClick r:id="rId3"/>
              </a:rPr>
              <a:t> 381/07</a:t>
            </a:r>
            <a:r>
              <a:rPr lang="en-CA" sz="1400" dirty="0"/>
              <a:t> are intended to be broad enough to cover most situations, but the Act allows public bodies to develop their own rules for the Integrity Commissioner’s review and approval. To be approved, rules submitted by agencies must, at a minimum, meet the ethical standard set by O. Reg 381/07.</a:t>
            </a:r>
          </a:p>
          <a:p>
            <a:pPr marL="342900" indent="-342900">
              <a:lnSpc>
                <a:spcPct val="100000"/>
              </a:lnSpc>
              <a:buFont typeface="Wingdings" panose="05000000000000000000" pitchFamily="2" charset="2"/>
              <a:buChar char="§"/>
            </a:pPr>
            <a:r>
              <a:rPr lang="en-CA" sz="1400" dirty="0"/>
              <a:t>Under this Act, all public appointees have an ethics executive they can go to for clarification and direction on conflicts of interest and questions on ethical requirements.</a:t>
            </a:r>
          </a:p>
        </p:txBody>
      </p:sp>
      <p:sp>
        <p:nvSpPr>
          <p:cNvPr id="5" name="Slide Number Placeholder 4">
            <a:extLst>
              <a:ext uri="{FF2B5EF4-FFF2-40B4-BE49-F238E27FC236}">
                <a16:creationId xmlns:a16="http://schemas.microsoft.com/office/drawing/2014/main" id="{73172817-97CF-48FF-BA4B-756FEC604AD4}"/>
              </a:ext>
            </a:extLst>
          </p:cNvPr>
          <p:cNvSpPr>
            <a:spLocks noGrp="1"/>
          </p:cNvSpPr>
          <p:nvPr>
            <p:ph type="sldNum" sz="quarter" idx="12"/>
          </p:nvPr>
        </p:nvSpPr>
        <p:spPr/>
        <p:txBody>
          <a:bodyPr/>
          <a:lstStyle/>
          <a:p>
            <a:fld id="{9CAA33A2-411E-8443-83D0-3263C24E97A5}" type="slidenum">
              <a:rPr lang="en-US" smtClean="0"/>
              <a:pPr/>
              <a:t>28</a:t>
            </a:fld>
            <a:endParaRPr lang="en-US" dirty="0"/>
          </a:p>
        </p:txBody>
      </p:sp>
      <p:sp>
        <p:nvSpPr>
          <p:cNvPr id="6" name="Footer Placeholder 5">
            <a:extLst>
              <a:ext uri="{FF2B5EF4-FFF2-40B4-BE49-F238E27FC236}">
                <a16:creationId xmlns:a16="http://schemas.microsoft.com/office/drawing/2014/main" id="{BB494140-2E58-4447-BD18-E9420AE1E5A4}"/>
              </a:ext>
            </a:extLst>
          </p:cNvPr>
          <p:cNvSpPr>
            <a:spLocks noGrp="1"/>
          </p:cNvSpPr>
          <p:nvPr>
            <p:ph type="ftr" sz="quarter" idx="11"/>
          </p:nvPr>
        </p:nvSpPr>
        <p:spPr/>
        <p:txBody>
          <a:bodyPr/>
          <a:lstStyle/>
          <a:p>
            <a:pPr algn="l"/>
            <a:r>
              <a:rPr lang="en-US"/>
              <a:t>Public Appointee Role and Governance Overview</a:t>
            </a:r>
            <a:endParaRPr lang="en-US" dirty="0"/>
          </a:p>
        </p:txBody>
      </p:sp>
      <p:pic>
        <p:nvPicPr>
          <p:cNvPr id="9" name="Picture 8">
            <a:extLst>
              <a:ext uri="{FF2B5EF4-FFF2-40B4-BE49-F238E27FC236}">
                <a16:creationId xmlns:a16="http://schemas.microsoft.com/office/drawing/2014/main" id="{E0631309-5F2F-48BF-B844-896950A72360}"/>
              </a:ext>
              <a:ext uri="{C183D7F6-B498-43B3-948B-1728B52AA6E4}">
                <adec:decorative xmlns:adec="http://schemas.microsoft.com/office/drawing/2017/decorative" val="1"/>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29505" b="9174"/>
          <a:stretch/>
        </p:blipFill>
        <p:spPr>
          <a:xfrm>
            <a:off x="1600200" y="1564847"/>
            <a:ext cx="5943600" cy="2050144"/>
          </a:xfrm>
          <a:prstGeom prst="rect">
            <a:avLst/>
          </a:prstGeom>
        </p:spPr>
      </p:pic>
    </p:spTree>
    <p:extLst>
      <p:ext uri="{BB962C8B-B14F-4D97-AF65-F5344CB8AC3E}">
        <p14:creationId xmlns:p14="http://schemas.microsoft.com/office/powerpoint/2010/main" val="3520040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B6E75-E3A7-4208-865A-A6A1DF47DC9F}"/>
              </a:ext>
            </a:extLst>
          </p:cNvPr>
          <p:cNvSpPr>
            <a:spLocks noGrp="1"/>
          </p:cNvSpPr>
          <p:nvPr>
            <p:ph type="title"/>
          </p:nvPr>
        </p:nvSpPr>
        <p:spPr/>
        <p:txBody>
          <a:bodyPr/>
          <a:lstStyle/>
          <a:p>
            <a:r>
              <a:rPr lang="en-US" dirty="0"/>
              <a:t>Office of the Integrity Commissioner</a:t>
            </a:r>
            <a:endParaRPr lang="en-CA" dirty="0"/>
          </a:p>
        </p:txBody>
      </p:sp>
      <p:sp>
        <p:nvSpPr>
          <p:cNvPr id="7" name="TextBox 6">
            <a:extLst>
              <a:ext uri="{FF2B5EF4-FFF2-40B4-BE49-F238E27FC236}">
                <a16:creationId xmlns:a16="http://schemas.microsoft.com/office/drawing/2014/main" id="{0CB7AFC6-1823-4A86-B793-EAC54F709403}"/>
              </a:ext>
            </a:extLst>
          </p:cNvPr>
          <p:cNvSpPr txBox="1"/>
          <p:nvPr/>
        </p:nvSpPr>
        <p:spPr>
          <a:xfrm>
            <a:off x="347297" y="1087280"/>
            <a:ext cx="8310735" cy="584775"/>
          </a:xfrm>
          <a:prstGeom prst="rect">
            <a:avLst/>
          </a:prstGeom>
          <a:noFill/>
        </p:spPr>
        <p:txBody>
          <a:bodyPr wrap="square" rtlCol="0">
            <a:spAutoFit/>
          </a:bodyPr>
          <a:lstStyle/>
          <a:p>
            <a:r>
              <a:rPr lang="en-CA" sz="1600" b="1" dirty="0">
                <a:solidFill>
                  <a:srgbClr val="047BC1"/>
                </a:solidFill>
              </a:rPr>
              <a:t>The Office has established itself as an independent ethics leader, working to encourage and support high ethical standards that strengthen trust and confidence in the Ontario government.</a:t>
            </a:r>
          </a:p>
        </p:txBody>
      </p:sp>
      <p:sp>
        <p:nvSpPr>
          <p:cNvPr id="3" name="Content Placeholder 2">
            <a:extLst>
              <a:ext uri="{FF2B5EF4-FFF2-40B4-BE49-F238E27FC236}">
                <a16:creationId xmlns:a16="http://schemas.microsoft.com/office/drawing/2014/main" id="{A0FE0D10-76B6-40FD-ACFA-E3ACBBD5A4A3}"/>
              </a:ext>
            </a:extLst>
          </p:cNvPr>
          <p:cNvSpPr>
            <a:spLocks noGrp="1"/>
          </p:cNvSpPr>
          <p:nvPr>
            <p:ph idx="1"/>
          </p:nvPr>
        </p:nvSpPr>
        <p:spPr>
          <a:xfrm>
            <a:off x="347296" y="1724775"/>
            <a:ext cx="8456734" cy="4185832"/>
          </a:xfrm>
          <a:noFill/>
        </p:spPr>
        <p:txBody>
          <a:bodyPr>
            <a:noAutofit/>
          </a:bodyPr>
          <a:lstStyle/>
          <a:p>
            <a:pPr marL="342900" indent="-342900">
              <a:lnSpc>
                <a:spcPct val="100000"/>
              </a:lnSpc>
              <a:buFont typeface="Wingdings" panose="05000000000000000000" pitchFamily="2" charset="2"/>
              <a:buChar char="§"/>
            </a:pPr>
            <a:r>
              <a:rPr lang="en-CA" sz="1400" dirty="0"/>
              <a:t>The Integrity Commissioner is an Officer of the Legislative Assembly and is independent of government. The Commissioner’s responsibilities include MPP integrity; ministers’ staff ethical conduct; lobbyists registration; expenses review; disclosure of wrongdoing; and public sector ethics.</a:t>
            </a:r>
          </a:p>
          <a:p>
            <a:pPr marL="342900" indent="-342900">
              <a:lnSpc>
                <a:spcPct val="100000"/>
              </a:lnSpc>
              <a:buFont typeface="Wingdings" panose="05000000000000000000" pitchFamily="2" charset="2"/>
              <a:buChar char="§"/>
            </a:pPr>
            <a:r>
              <a:rPr lang="en-CA" sz="1400" dirty="0"/>
              <a:t>The Commissioner is the ethics executive for some current and former public servants and has a leadership role in raising awareness about the conflict of interest and political activity rules that affect public servants</a:t>
            </a:r>
          </a:p>
          <a:p>
            <a:pPr marL="342900" indent="-342900">
              <a:lnSpc>
                <a:spcPct val="100000"/>
              </a:lnSpc>
              <a:buFont typeface="Wingdings" panose="05000000000000000000" pitchFamily="2" charset="2"/>
              <a:buChar char="§"/>
            </a:pPr>
            <a:r>
              <a:rPr lang="en-CA" sz="1400" dirty="0"/>
              <a:t>Some helpful links from the Integrity Commissioner’s website are:</a:t>
            </a:r>
          </a:p>
          <a:p>
            <a:pPr marL="342900" indent="-342900">
              <a:lnSpc>
                <a:spcPct val="100000"/>
              </a:lnSpc>
              <a:buFont typeface="Wingdings" panose="05000000000000000000" pitchFamily="2" charset="2"/>
              <a:buChar char="§"/>
            </a:pPr>
            <a:endParaRPr lang="en-CA" sz="1400" dirty="0"/>
          </a:p>
          <a:p>
            <a:pPr marL="1028700" lvl="1" indent="-342900">
              <a:lnSpc>
                <a:spcPct val="100000"/>
              </a:lnSpc>
              <a:buFont typeface="Wingdings" panose="05000000000000000000" pitchFamily="2" charset="2"/>
              <a:buChar char="§"/>
            </a:pPr>
            <a:r>
              <a:rPr lang="en-CA" sz="1400" dirty="0">
                <a:hlinkClick r:id="rId2"/>
              </a:rPr>
              <a:t>Public Sector Ethics</a:t>
            </a:r>
            <a:endParaRPr lang="en-CA" sz="1400" dirty="0"/>
          </a:p>
          <a:p>
            <a:pPr marL="1028700" lvl="1" indent="-342900">
              <a:lnSpc>
                <a:spcPct val="100000"/>
              </a:lnSpc>
              <a:buFont typeface="Wingdings" panose="05000000000000000000" pitchFamily="2" charset="2"/>
              <a:buChar char="§"/>
            </a:pPr>
            <a:r>
              <a:rPr lang="en-CA" sz="1400" dirty="0">
                <a:hlinkClick r:id="rId3"/>
              </a:rPr>
              <a:t>Ethics Executive Role and Resources</a:t>
            </a:r>
            <a:endParaRPr lang="en-CA" sz="1400" dirty="0"/>
          </a:p>
          <a:p>
            <a:pPr marL="1028700" lvl="1" indent="-342900">
              <a:lnSpc>
                <a:spcPct val="100000"/>
              </a:lnSpc>
              <a:buFont typeface="Wingdings" panose="05000000000000000000" pitchFamily="2" charset="2"/>
              <a:buChar char="§"/>
            </a:pPr>
            <a:r>
              <a:rPr lang="en-CA" sz="1400" dirty="0">
                <a:hlinkClick r:id="rId4"/>
              </a:rPr>
              <a:t>Ethics Executive Resources for Conflict of Interest Determinations</a:t>
            </a:r>
            <a:endParaRPr lang="en-CA" sz="1400" dirty="0"/>
          </a:p>
          <a:p>
            <a:pPr marL="1028700" lvl="1" indent="-342900">
              <a:lnSpc>
                <a:spcPct val="100000"/>
              </a:lnSpc>
              <a:buFont typeface="Wingdings" panose="05000000000000000000" pitchFamily="2" charset="2"/>
              <a:buChar char="§"/>
            </a:pPr>
            <a:r>
              <a:rPr lang="en-CA" sz="1400" dirty="0">
                <a:hlinkClick r:id="rId5"/>
              </a:rPr>
              <a:t>Conflict of Interest Rules</a:t>
            </a:r>
            <a:endParaRPr lang="en-CA" sz="1400" dirty="0"/>
          </a:p>
          <a:p>
            <a:pPr marL="1028700" lvl="1" indent="-342900">
              <a:lnSpc>
                <a:spcPct val="100000"/>
              </a:lnSpc>
              <a:buFont typeface="Wingdings" panose="05000000000000000000" pitchFamily="2" charset="2"/>
              <a:buChar char="§"/>
            </a:pPr>
            <a:r>
              <a:rPr lang="en-CA" sz="1400" dirty="0">
                <a:hlinkClick r:id="rId6"/>
              </a:rPr>
              <a:t>Political Activity</a:t>
            </a:r>
            <a:r>
              <a:rPr lang="en-CA" sz="1400" dirty="0"/>
              <a:t> </a:t>
            </a:r>
          </a:p>
          <a:p>
            <a:pPr marL="1028700" lvl="1" indent="-342900">
              <a:lnSpc>
                <a:spcPct val="100000"/>
              </a:lnSpc>
              <a:buFont typeface="Wingdings" panose="05000000000000000000" pitchFamily="2" charset="2"/>
              <a:buChar char="§"/>
            </a:pPr>
            <a:r>
              <a:rPr lang="en-CA" sz="1400" dirty="0">
                <a:hlinkClick r:id="rId7"/>
              </a:rPr>
              <a:t>Expenses Review</a:t>
            </a:r>
            <a:endParaRPr lang="en-CA" sz="1400" dirty="0"/>
          </a:p>
          <a:p>
            <a:pPr marL="1028700" lvl="1" indent="-342900">
              <a:lnSpc>
                <a:spcPct val="100000"/>
              </a:lnSpc>
              <a:buFont typeface="Wingdings" panose="05000000000000000000" pitchFamily="2" charset="2"/>
              <a:buChar char="§"/>
            </a:pPr>
            <a:r>
              <a:rPr lang="en-CA" sz="1400" dirty="0">
                <a:hlinkClick r:id="rId8"/>
              </a:rPr>
              <a:t>Decision Summaries</a:t>
            </a:r>
            <a:endParaRPr lang="en-CA" sz="1400" dirty="0"/>
          </a:p>
        </p:txBody>
      </p:sp>
      <p:sp>
        <p:nvSpPr>
          <p:cNvPr id="5" name="Slide Number Placeholder 4">
            <a:extLst>
              <a:ext uri="{FF2B5EF4-FFF2-40B4-BE49-F238E27FC236}">
                <a16:creationId xmlns:a16="http://schemas.microsoft.com/office/drawing/2014/main" id="{D04D6935-85DA-4EE3-881A-9ECA85BCDAD8}"/>
              </a:ext>
            </a:extLst>
          </p:cNvPr>
          <p:cNvSpPr>
            <a:spLocks noGrp="1"/>
          </p:cNvSpPr>
          <p:nvPr>
            <p:ph type="sldNum" sz="quarter" idx="12"/>
          </p:nvPr>
        </p:nvSpPr>
        <p:spPr/>
        <p:txBody>
          <a:bodyPr/>
          <a:lstStyle/>
          <a:p>
            <a:fld id="{9CAA33A2-411E-8443-83D0-3263C24E97A5}" type="slidenum">
              <a:rPr lang="en-US" smtClean="0"/>
              <a:pPr/>
              <a:t>29</a:t>
            </a:fld>
            <a:endParaRPr lang="en-US" dirty="0"/>
          </a:p>
        </p:txBody>
      </p:sp>
      <p:sp>
        <p:nvSpPr>
          <p:cNvPr id="6" name="Footer Placeholder 5">
            <a:extLst>
              <a:ext uri="{FF2B5EF4-FFF2-40B4-BE49-F238E27FC236}">
                <a16:creationId xmlns:a16="http://schemas.microsoft.com/office/drawing/2014/main" id="{9993F2BB-50F9-4AF2-B778-9609A92C974B}"/>
              </a:ext>
            </a:extLst>
          </p:cNvPr>
          <p:cNvSpPr>
            <a:spLocks noGrp="1"/>
          </p:cNvSpPr>
          <p:nvPr>
            <p:ph type="ftr" sz="quarter" idx="11"/>
          </p:nvPr>
        </p:nvSpPr>
        <p:spPr/>
        <p:txBody>
          <a:bodyPr/>
          <a:lstStyle/>
          <a:p>
            <a:pPr algn="l"/>
            <a:r>
              <a:rPr lang="en-US"/>
              <a:t>Public Appointee Role and Governance Overview</a:t>
            </a:r>
            <a:endParaRPr lang="en-US" dirty="0"/>
          </a:p>
        </p:txBody>
      </p:sp>
      <p:pic>
        <p:nvPicPr>
          <p:cNvPr id="10" name="Picture 9">
            <a:extLst>
              <a:ext uri="{FF2B5EF4-FFF2-40B4-BE49-F238E27FC236}">
                <a16:creationId xmlns:a16="http://schemas.microsoft.com/office/drawing/2014/main" id="{BCDB56F2-706C-4F2D-AA31-319A7983C85E}"/>
              </a:ext>
              <a:ext uri="{C183D7F6-B498-43B3-948B-1728B52AA6E4}">
                <adec:decorative xmlns:adec="http://schemas.microsoft.com/office/drawing/2017/decorative" val="1"/>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6363186" y="3329876"/>
            <a:ext cx="2440844" cy="2440844"/>
          </a:xfrm>
          <a:prstGeom prst="rect">
            <a:avLst/>
          </a:prstGeom>
        </p:spPr>
      </p:pic>
    </p:spTree>
    <p:extLst>
      <p:ext uri="{BB962C8B-B14F-4D97-AF65-F5344CB8AC3E}">
        <p14:creationId xmlns:p14="http://schemas.microsoft.com/office/powerpoint/2010/main" val="3063240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222B6-3B64-8B4F-A0F0-5E57B4DCD027}"/>
              </a:ext>
            </a:extLst>
          </p:cNvPr>
          <p:cNvSpPr>
            <a:spLocks noGrp="1"/>
          </p:cNvSpPr>
          <p:nvPr>
            <p:ph type="title"/>
          </p:nvPr>
        </p:nvSpPr>
        <p:spPr/>
        <p:txBody>
          <a:bodyPr/>
          <a:lstStyle/>
          <a:p>
            <a:r>
              <a:rPr lang="en-US" dirty="0"/>
              <a:t>Overview of Public</a:t>
            </a:r>
            <a:br>
              <a:rPr lang="en-US" dirty="0"/>
            </a:br>
            <a:r>
              <a:rPr lang="en-US" dirty="0"/>
              <a:t>Appointments and Provincial Agencies</a:t>
            </a:r>
          </a:p>
        </p:txBody>
      </p:sp>
    </p:spTree>
    <p:extLst>
      <p:ext uri="{BB962C8B-B14F-4D97-AF65-F5344CB8AC3E}">
        <p14:creationId xmlns:p14="http://schemas.microsoft.com/office/powerpoint/2010/main" val="37217132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EAB79-9E4C-468E-B1DD-2FAC28EB395C}"/>
              </a:ext>
            </a:extLst>
          </p:cNvPr>
          <p:cNvSpPr>
            <a:spLocks noGrp="1"/>
          </p:cNvSpPr>
          <p:nvPr>
            <p:ph type="title"/>
          </p:nvPr>
        </p:nvSpPr>
        <p:spPr/>
        <p:txBody>
          <a:bodyPr/>
          <a:lstStyle/>
          <a:p>
            <a:r>
              <a:rPr lang="en-CA" dirty="0"/>
              <a:t>Political Activity and Lobbying</a:t>
            </a:r>
          </a:p>
        </p:txBody>
      </p:sp>
      <p:sp>
        <p:nvSpPr>
          <p:cNvPr id="5" name="Text Placeholder 4">
            <a:extLst>
              <a:ext uri="{FF2B5EF4-FFF2-40B4-BE49-F238E27FC236}">
                <a16:creationId xmlns:a16="http://schemas.microsoft.com/office/drawing/2014/main" id="{B3875854-B168-4B84-8CC9-5F50CDE7F46A}"/>
              </a:ext>
            </a:extLst>
          </p:cNvPr>
          <p:cNvSpPr>
            <a:spLocks noGrp="1"/>
          </p:cNvSpPr>
          <p:nvPr>
            <p:ph type="body" idx="1"/>
          </p:nvPr>
        </p:nvSpPr>
        <p:spPr>
          <a:xfrm>
            <a:off x="347297" y="1067386"/>
            <a:ext cx="3868340" cy="475844"/>
          </a:xfrm>
        </p:spPr>
        <p:txBody>
          <a:bodyPr>
            <a:normAutofit/>
          </a:bodyPr>
          <a:lstStyle/>
          <a:p>
            <a:r>
              <a:rPr lang="en-US" sz="1600" b="1" dirty="0">
                <a:solidFill>
                  <a:srgbClr val="0070C0"/>
                </a:solidFill>
              </a:rPr>
              <a:t>Political Activity</a:t>
            </a:r>
            <a:endParaRPr lang="en-CA" sz="1600" b="1" dirty="0">
              <a:solidFill>
                <a:srgbClr val="0070C0"/>
              </a:solidFill>
            </a:endParaRPr>
          </a:p>
        </p:txBody>
      </p:sp>
      <p:sp>
        <p:nvSpPr>
          <p:cNvPr id="3" name="Content Placeholder 2">
            <a:extLst>
              <a:ext uri="{FF2B5EF4-FFF2-40B4-BE49-F238E27FC236}">
                <a16:creationId xmlns:a16="http://schemas.microsoft.com/office/drawing/2014/main" id="{A38A5E68-BC38-CB43-B476-9297DEAA06C6}"/>
              </a:ext>
            </a:extLst>
          </p:cNvPr>
          <p:cNvSpPr>
            <a:spLocks noGrp="1"/>
          </p:cNvSpPr>
          <p:nvPr>
            <p:ph sz="half" idx="2"/>
          </p:nvPr>
        </p:nvSpPr>
        <p:spPr>
          <a:xfrm>
            <a:off x="347297" y="1368074"/>
            <a:ext cx="3868340" cy="4906730"/>
          </a:xfrm>
        </p:spPr>
        <p:txBody>
          <a:bodyPr>
            <a:noAutofit/>
          </a:bodyPr>
          <a:lstStyle/>
          <a:p>
            <a:pPr marL="285750" lvl="0" indent="-285750">
              <a:lnSpc>
                <a:spcPct val="100000"/>
              </a:lnSpc>
              <a:buSzPct val="100000"/>
              <a:buFont typeface="Wingdings" panose="05000000000000000000" pitchFamily="2" charset="2"/>
              <a:buChar char="§"/>
            </a:pPr>
            <a:r>
              <a:rPr lang="en-CA" sz="1400" dirty="0"/>
              <a:t>Being engaged members of the community often means that public appointees may be active volunteers in other organizations, political parties, advocacy groups, etc.</a:t>
            </a:r>
          </a:p>
          <a:p>
            <a:pPr marL="285750" lvl="0" indent="-285750">
              <a:lnSpc>
                <a:spcPct val="100000"/>
              </a:lnSpc>
              <a:buSzPct val="100000"/>
              <a:buFont typeface="Wingdings" panose="05000000000000000000" pitchFamily="2" charset="2"/>
              <a:buChar char="§"/>
            </a:pPr>
            <a:r>
              <a:rPr lang="en-CA" sz="1400" dirty="0"/>
              <a:t>The </a:t>
            </a:r>
            <a:r>
              <a:rPr lang="en-CA" sz="1400" i="1" dirty="0">
                <a:hlinkClick r:id="rId2"/>
              </a:rPr>
              <a:t>Public Service of Ontario Act</a:t>
            </a:r>
            <a:r>
              <a:rPr lang="en-CA" sz="1400" dirty="0"/>
              <a:t> sets out rules for political activity for public appointees to provincial agencies. If you are an appointee to another entity, check with your organization to find out the rules that apply to you.</a:t>
            </a:r>
          </a:p>
          <a:p>
            <a:pPr marL="285750" lvl="0" indent="-285750">
              <a:lnSpc>
                <a:spcPct val="100000"/>
              </a:lnSpc>
              <a:buSzPct val="100000"/>
              <a:buFont typeface="Wingdings" panose="05000000000000000000" pitchFamily="2" charset="2"/>
              <a:buChar char="§"/>
            </a:pPr>
            <a:r>
              <a:rPr lang="en-CA" sz="1400" dirty="0"/>
              <a:t>Most appointees are entitled to participate in political activity subject to restrictions (for example, no political activity in the workplace)</a:t>
            </a:r>
            <a:endParaRPr lang="en-US" sz="1400" dirty="0"/>
          </a:p>
          <a:p>
            <a:pPr marL="285750" lvl="0" indent="-285750">
              <a:lnSpc>
                <a:spcPct val="100000"/>
              </a:lnSpc>
              <a:buSzPct val="100000"/>
              <a:buFont typeface="Wingdings" panose="05000000000000000000" pitchFamily="2" charset="2"/>
              <a:buChar char="§"/>
            </a:pPr>
            <a:r>
              <a:rPr lang="en-CA" sz="1400" dirty="0"/>
              <a:t>Certain appointees (for example, appointees to tribunals) have additional restrictions to ensure impartial decision-making is maintained</a:t>
            </a:r>
            <a:endParaRPr lang="en-US" sz="1400" dirty="0"/>
          </a:p>
          <a:p>
            <a:pPr marL="285750" lvl="0" indent="-285750">
              <a:lnSpc>
                <a:spcPct val="100000"/>
              </a:lnSpc>
              <a:buSzPct val="100000"/>
              <a:buFont typeface="Wingdings" panose="05000000000000000000" pitchFamily="2" charset="2"/>
              <a:buChar char="§"/>
            </a:pPr>
            <a:r>
              <a:rPr lang="en-CA" sz="1400" dirty="0"/>
              <a:t>Before engaging in political activity, appointees should consult the applicable rules and discuss the issue with their chair or ethics executive, as appropriate</a:t>
            </a:r>
            <a:endParaRPr lang="en-US" sz="1400" dirty="0"/>
          </a:p>
          <a:p>
            <a:pPr marL="578358" lvl="1" indent="-285750">
              <a:lnSpc>
                <a:spcPct val="100000"/>
              </a:lnSpc>
              <a:buFont typeface="Wingdings" panose="05000000000000000000" pitchFamily="2" charset="2"/>
              <a:buChar char="§"/>
            </a:pPr>
            <a:endParaRPr lang="en-CA" sz="1400" dirty="0"/>
          </a:p>
        </p:txBody>
      </p:sp>
      <p:sp>
        <p:nvSpPr>
          <p:cNvPr id="8" name="Text Placeholder 7">
            <a:extLst>
              <a:ext uri="{FF2B5EF4-FFF2-40B4-BE49-F238E27FC236}">
                <a16:creationId xmlns:a16="http://schemas.microsoft.com/office/drawing/2014/main" id="{4E36044A-E0F6-42B2-99B6-7661FB677654}"/>
              </a:ext>
            </a:extLst>
          </p:cNvPr>
          <p:cNvSpPr>
            <a:spLocks noGrp="1"/>
          </p:cNvSpPr>
          <p:nvPr>
            <p:ph type="body" sz="quarter" idx="3"/>
          </p:nvPr>
        </p:nvSpPr>
        <p:spPr>
          <a:xfrm>
            <a:off x="4916639" y="1067386"/>
            <a:ext cx="3887391" cy="475844"/>
          </a:xfrm>
        </p:spPr>
        <p:txBody>
          <a:bodyPr>
            <a:normAutofit/>
          </a:bodyPr>
          <a:lstStyle/>
          <a:p>
            <a:r>
              <a:rPr lang="en-US" sz="1600" b="1" dirty="0">
                <a:solidFill>
                  <a:srgbClr val="0070C0"/>
                </a:solidFill>
              </a:rPr>
              <a:t>Lobbying</a:t>
            </a:r>
            <a:endParaRPr lang="en-CA" sz="1600" b="1" dirty="0">
              <a:solidFill>
                <a:srgbClr val="0070C0"/>
              </a:solidFill>
            </a:endParaRPr>
          </a:p>
        </p:txBody>
      </p:sp>
      <p:sp>
        <p:nvSpPr>
          <p:cNvPr id="9" name="Content Placeholder 8">
            <a:extLst>
              <a:ext uri="{FF2B5EF4-FFF2-40B4-BE49-F238E27FC236}">
                <a16:creationId xmlns:a16="http://schemas.microsoft.com/office/drawing/2014/main" id="{D2B3F564-1BE2-412D-AAD7-CADA0D18603F}"/>
              </a:ext>
            </a:extLst>
          </p:cNvPr>
          <p:cNvSpPr>
            <a:spLocks noGrp="1"/>
          </p:cNvSpPr>
          <p:nvPr>
            <p:ph sz="quarter" idx="4"/>
          </p:nvPr>
        </p:nvSpPr>
        <p:spPr>
          <a:xfrm>
            <a:off x="4916639" y="1368073"/>
            <a:ext cx="3887391" cy="4906731"/>
          </a:xfrm>
        </p:spPr>
        <p:txBody>
          <a:bodyPr>
            <a:noAutofit/>
          </a:bodyPr>
          <a:lstStyle/>
          <a:p>
            <a:pPr marL="285750" indent="-285750">
              <a:lnSpc>
                <a:spcPct val="100000"/>
              </a:lnSpc>
              <a:buSzPct val="100000"/>
              <a:buFont typeface="Wingdings" panose="05000000000000000000" pitchFamily="2" charset="2"/>
              <a:buChar char="§"/>
            </a:pPr>
            <a:r>
              <a:rPr lang="en-CA" sz="1400" dirty="0"/>
              <a:t>As a public appointee, you may be contacted by lobbyists who wish to share their interests and influence government policy. You should refer these requests to your chair or ethics executive. You should be aware of lobbying restrictions and potential conflict rules under the </a:t>
            </a:r>
            <a:r>
              <a:rPr lang="en-CA" sz="1400" i="1" dirty="0">
                <a:hlinkClick r:id="rId3"/>
              </a:rPr>
              <a:t>Lobbyists Registration Act </a:t>
            </a:r>
            <a:r>
              <a:rPr lang="en-CA" sz="1400" dirty="0"/>
              <a:t>that may apply.</a:t>
            </a:r>
          </a:p>
          <a:p>
            <a:pPr marL="285750" lvl="0" indent="-285750">
              <a:lnSpc>
                <a:spcPct val="100000"/>
              </a:lnSpc>
              <a:buSzPct val="100000"/>
              <a:buFont typeface="Wingdings" panose="05000000000000000000" pitchFamily="2" charset="2"/>
              <a:buChar char="§"/>
            </a:pPr>
            <a:r>
              <a:rPr lang="en-CA" sz="1400" dirty="0"/>
              <a:t>If you intend to lobby, you must follow strict guidelines. A person cannot be paid to lobby and paid to provide advice to a public office holder (example, minister) on the same subject</a:t>
            </a:r>
          </a:p>
          <a:p>
            <a:pPr marL="285750" lvl="0" indent="-285750">
              <a:lnSpc>
                <a:spcPct val="100000"/>
              </a:lnSpc>
              <a:buSzPct val="100000"/>
              <a:buFont typeface="Wingdings" panose="05000000000000000000" pitchFamily="2" charset="2"/>
              <a:buChar char="§"/>
            </a:pPr>
            <a:r>
              <a:rPr lang="en-CA" sz="1400" b="1" dirty="0"/>
              <a:t>Provincial Agencies</a:t>
            </a:r>
            <a:r>
              <a:rPr lang="en-CA" sz="1400" dirty="0"/>
              <a:t> - If you want to act as a lobbyist, you need to declare your intentions to your ethics executive. You may also need to register with the </a:t>
            </a:r>
            <a:r>
              <a:rPr lang="en-CA" sz="1400" dirty="0">
                <a:hlinkClick r:id="rId4"/>
              </a:rPr>
              <a:t>Lobbyists Registry</a:t>
            </a:r>
            <a:r>
              <a:rPr lang="en-CA" sz="1400" dirty="0"/>
              <a:t> on the website of the Integrity Commissioner. </a:t>
            </a:r>
            <a:endParaRPr lang="en-US" sz="1400" dirty="0"/>
          </a:p>
          <a:p>
            <a:pPr marL="285750" lvl="0" indent="-285750">
              <a:lnSpc>
                <a:spcPct val="100000"/>
              </a:lnSpc>
              <a:buSzPct val="100000"/>
              <a:buFont typeface="Wingdings" panose="05000000000000000000" pitchFamily="2" charset="2"/>
              <a:buChar char="§"/>
            </a:pPr>
            <a:r>
              <a:rPr lang="en-CA" sz="1400" b="1" dirty="0"/>
              <a:t>Other Entities</a:t>
            </a:r>
            <a:r>
              <a:rPr lang="en-CA" sz="1400" dirty="0"/>
              <a:t> - If you are an appointee from an other entity and want to act as a lobbyist, you should consult your entity’s code of conduct and guidelines or discuss it with the chair.</a:t>
            </a:r>
          </a:p>
        </p:txBody>
      </p:sp>
      <p:sp>
        <p:nvSpPr>
          <p:cNvPr id="7" name="Slide Number Placeholder 6">
            <a:extLst>
              <a:ext uri="{FF2B5EF4-FFF2-40B4-BE49-F238E27FC236}">
                <a16:creationId xmlns:a16="http://schemas.microsoft.com/office/drawing/2014/main" id="{4FD86FB8-DA35-9A42-8ADC-BCC3CE172B31}"/>
              </a:ext>
            </a:extLst>
          </p:cNvPr>
          <p:cNvSpPr>
            <a:spLocks noGrp="1"/>
          </p:cNvSpPr>
          <p:nvPr>
            <p:ph type="sldNum" sz="quarter" idx="12"/>
          </p:nvPr>
        </p:nvSpPr>
        <p:spPr/>
        <p:txBody>
          <a:bodyPr/>
          <a:lstStyle/>
          <a:p>
            <a:fld id="{9CAA33A2-411E-8443-83D0-3263C24E97A5}" type="slidenum">
              <a:rPr lang="en-US" smtClean="0"/>
              <a:pPr/>
              <a:t>30</a:t>
            </a:fld>
            <a:endParaRPr lang="en-US" dirty="0"/>
          </a:p>
        </p:txBody>
      </p:sp>
      <p:sp>
        <p:nvSpPr>
          <p:cNvPr id="6" name="Footer Placeholder 5">
            <a:extLst>
              <a:ext uri="{FF2B5EF4-FFF2-40B4-BE49-F238E27FC236}">
                <a16:creationId xmlns:a16="http://schemas.microsoft.com/office/drawing/2014/main" id="{319B345B-43AF-6041-8342-99138460B1CA}"/>
              </a:ext>
            </a:extLst>
          </p:cNvPr>
          <p:cNvSpPr>
            <a:spLocks noGrp="1"/>
          </p:cNvSpPr>
          <p:nvPr>
            <p:ph type="ftr" sz="quarter" idx="11"/>
          </p:nvPr>
        </p:nvSpPr>
        <p:spPr/>
        <p:txBody>
          <a:bodyPr/>
          <a:lstStyle/>
          <a:p>
            <a:pPr algn="l"/>
            <a:r>
              <a:rPr lang="en-US" dirty="0"/>
              <a:t>Public Appointee Role and Governance Overview</a:t>
            </a:r>
          </a:p>
        </p:txBody>
      </p:sp>
    </p:spTree>
    <p:extLst>
      <p:ext uri="{BB962C8B-B14F-4D97-AF65-F5344CB8AC3E}">
        <p14:creationId xmlns:p14="http://schemas.microsoft.com/office/powerpoint/2010/main" val="893610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35F17-1AE4-D345-860B-43CD7A0AB8B4}"/>
              </a:ext>
            </a:extLst>
          </p:cNvPr>
          <p:cNvSpPr>
            <a:spLocks noGrp="1"/>
          </p:cNvSpPr>
          <p:nvPr>
            <p:ph type="title"/>
          </p:nvPr>
        </p:nvSpPr>
        <p:spPr/>
        <p:txBody>
          <a:bodyPr/>
          <a:lstStyle/>
          <a:p>
            <a:r>
              <a:rPr lang="en-CA" dirty="0"/>
              <a:t>Conclusion</a:t>
            </a:r>
            <a:endParaRPr lang="en-US" dirty="0"/>
          </a:p>
        </p:txBody>
      </p:sp>
      <p:sp>
        <p:nvSpPr>
          <p:cNvPr id="3" name="Content Placeholder 2">
            <a:extLst>
              <a:ext uri="{FF2B5EF4-FFF2-40B4-BE49-F238E27FC236}">
                <a16:creationId xmlns:a16="http://schemas.microsoft.com/office/drawing/2014/main" id="{A38A5E68-BC38-CB43-B476-9297DEAA06C6}"/>
              </a:ext>
            </a:extLst>
          </p:cNvPr>
          <p:cNvSpPr>
            <a:spLocks noGrp="1"/>
          </p:cNvSpPr>
          <p:nvPr>
            <p:ph idx="1"/>
          </p:nvPr>
        </p:nvSpPr>
        <p:spPr>
          <a:xfrm>
            <a:off x="347296" y="1482165"/>
            <a:ext cx="8456734" cy="4452927"/>
          </a:xfrm>
        </p:spPr>
        <p:txBody>
          <a:bodyPr>
            <a:normAutofit/>
          </a:bodyPr>
          <a:lstStyle/>
          <a:p>
            <a:pPr>
              <a:lnSpc>
                <a:spcPct val="100000"/>
              </a:lnSpc>
            </a:pPr>
            <a:r>
              <a:rPr lang="en-CA" sz="2400" dirty="0"/>
              <a:t>Remember to ask important questions; come to meetings prepared; evaluate real and perceived conflicts of interest carefully; be mindful of your fiduciary duties towards people of Ontario; and your role within the government of Ontario.</a:t>
            </a:r>
          </a:p>
        </p:txBody>
      </p:sp>
      <p:sp>
        <p:nvSpPr>
          <p:cNvPr id="8" name="Content Placeholder 2">
            <a:extLst>
              <a:ext uri="{FF2B5EF4-FFF2-40B4-BE49-F238E27FC236}">
                <a16:creationId xmlns:a16="http://schemas.microsoft.com/office/drawing/2014/main" id="{6B25C9E5-C730-42F7-82C7-C8CDBB58CC93}"/>
              </a:ext>
            </a:extLst>
          </p:cNvPr>
          <p:cNvSpPr txBox="1">
            <a:spLocks/>
          </p:cNvSpPr>
          <p:nvPr/>
        </p:nvSpPr>
        <p:spPr>
          <a:xfrm>
            <a:off x="347296" y="3493012"/>
            <a:ext cx="7648230" cy="24559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SzPct val="75000"/>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CA" sz="1400" dirty="0"/>
              <a:t>Contact Us:</a:t>
            </a:r>
          </a:p>
          <a:p>
            <a:pPr>
              <a:lnSpc>
                <a:spcPct val="100000"/>
              </a:lnSpc>
            </a:pPr>
            <a:r>
              <a:rPr lang="en-CA" sz="1400" dirty="0"/>
              <a:t>Public Appointments Secretariat</a:t>
            </a:r>
            <a:br>
              <a:rPr lang="en-CA" sz="1400" dirty="0"/>
            </a:br>
            <a:r>
              <a:rPr lang="en-CA" sz="1400" dirty="0"/>
              <a:t>Room 2440, Whitney Block</a:t>
            </a:r>
            <a:br>
              <a:rPr lang="en-CA" sz="1400" dirty="0"/>
            </a:br>
            <a:r>
              <a:rPr lang="en-CA" sz="1400" dirty="0"/>
              <a:t>99 Wellesley Street West</a:t>
            </a:r>
            <a:br>
              <a:rPr lang="en-CA" sz="1400" dirty="0"/>
            </a:br>
            <a:r>
              <a:rPr lang="en-CA" sz="1400" dirty="0"/>
              <a:t>Toronto, Ontario</a:t>
            </a:r>
            <a:br>
              <a:rPr lang="en-CA" sz="1400" dirty="0"/>
            </a:br>
            <a:r>
              <a:rPr lang="en-CA" sz="1400" dirty="0"/>
              <a:t>M7A 1W4</a:t>
            </a:r>
          </a:p>
          <a:p>
            <a:pPr>
              <a:lnSpc>
                <a:spcPct val="100000"/>
              </a:lnSpc>
            </a:pPr>
            <a:r>
              <a:rPr lang="en-CA" sz="1400" dirty="0"/>
              <a:t>Email: </a:t>
            </a:r>
            <a:r>
              <a:rPr lang="en-CA" sz="1400" dirty="0">
                <a:hlinkClick r:id="rId2"/>
              </a:rPr>
              <a:t>PASinfo.MGS@Ontario.ca</a:t>
            </a:r>
            <a:endParaRPr lang="en-CA" sz="1400" dirty="0"/>
          </a:p>
          <a:p>
            <a:pPr>
              <a:lnSpc>
                <a:spcPct val="100000"/>
              </a:lnSpc>
            </a:pPr>
            <a:r>
              <a:rPr lang="en-CA" sz="1400" dirty="0"/>
              <a:t>Phone: 1-866-633-0848</a:t>
            </a:r>
          </a:p>
          <a:p>
            <a:pPr>
              <a:lnSpc>
                <a:spcPct val="100000"/>
              </a:lnSpc>
            </a:pPr>
            <a:r>
              <a:rPr lang="en-CA" sz="1400" dirty="0">
                <a:hlinkClick r:id="rId3"/>
              </a:rPr>
              <a:t>www.Ontario.ca/publicappointments</a:t>
            </a:r>
            <a:r>
              <a:rPr lang="en-CA" sz="1400" dirty="0"/>
              <a:t> </a:t>
            </a:r>
          </a:p>
        </p:txBody>
      </p:sp>
      <p:sp>
        <p:nvSpPr>
          <p:cNvPr id="7" name="Slide Number Placeholder 6">
            <a:extLst>
              <a:ext uri="{FF2B5EF4-FFF2-40B4-BE49-F238E27FC236}">
                <a16:creationId xmlns:a16="http://schemas.microsoft.com/office/drawing/2014/main" id="{4FD86FB8-DA35-9A42-8ADC-BCC3CE172B31}"/>
              </a:ext>
            </a:extLst>
          </p:cNvPr>
          <p:cNvSpPr>
            <a:spLocks noGrp="1"/>
          </p:cNvSpPr>
          <p:nvPr>
            <p:ph type="sldNum" sz="quarter" idx="12"/>
          </p:nvPr>
        </p:nvSpPr>
        <p:spPr/>
        <p:txBody>
          <a:bodyPr/>
          <a:lstStyle/>
          <a:p>
            <a:fld id="{9CAA33A2-411E-8443-83D0-3263C24E97A5}" type="slidenum">
              <a:rPr lang="en-US" smtClean="0"/>
              <a:pPr/>
              <a:t>31</a:t>
            </a:fld>
            <a:endParaRPr lang="en-US" dirty="0"/>
          </a:p>
        </p:txBody>
      </p:sp>
      <p:sp>
        <p:nvSpPr>
          <p:cNvPr id="6" name="Footer Placeholder 5">
            <a:extLst>
              <a:ext uri="{FF2B5EF4-FFF2-40B4-BE49-F238E27FC236}">
                <a16:creationId xmlns:a16="http://schemas.microsoft.com/office/drawing/2014/main" id="{319B345B-43AF-6041-8342-99138460B1CA}"/>
              </a:ext>
            </a:extLst>
          </p:cNvPr>
          <p:cNvSpPr>
            <a:spLocks noGrp="1"/>
          </p:cNvSpPr>
          <p:nvPr>
            <p:ph type="ftr" sz="quarter" idx="11"/>
          </p:nvPr>
        </p:nvSpPr>
        <p:spPr/>
        <p:txBody>
          <a:bodyPr/>
          <a:lstStyle/>
          <a:p>
            <a:pPr algn="l"/>
            <a:r>
              <a:rPr lang="en-US" dirty="0"/>
              <a:t>Public Appointee Role and Governance Overview</a:t>
            </a:r>
          </a:p>
        </p:txBody>
      </p:sp>
    </p:spTree>
    <p:extLst>
      <p:ext uri="{BB962C8B-B14F-4D97-AF65-F5344CB8AC3E}">
        <p14:creationId xmlns:p14="http://schemas.microsoft.com/office/powerpoint/2010/main" val="493857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35F17-1AE4-D345-860B-43CD7A0AB8B4}"/>
              </a:ext>
            </a:extLst>
          </p:cNvPr>
          <p:cNvSpPr>
            <a:spLocks noGrp="1"/>
          </p:cNvSpPr>
          <p:nvPr>
            <p:ph type="title"/>
          </p:nvPr>
        </p:nvSpPr>
        <p:spPr/>
        <p:txBody>
          <a:bodyPr/>
          <a:lstStyle/>
          <a:p>
            <a:r>
              <a:rPr lang="en-CA" dirty="0"/>
              <a:t>Public Appointments in Ontario</a:t>
            </a:r>
            <a:endParaRPr lang="en-US" dirty="0"/>
          </a:p>
        </p:txBody>
      </p:sp>
      <p:sp>
        <p:nvSpPr>
          <p:cNvPr id="8" name="TextBox 7">
            <a:extLst>
              <a:ext uri="{FF2B5EF4-FFF2-40B4-BE49-F238E27FC236}">
                <a16:creationId xmlns:a16="http://schemas.microsoft.com/office/drawing/2014/main" id="{7AB6F5CB-5301-44F0-89C3-6F94BD5AEA17}"/>
              </a:ext>
            </a:extLst>
          </p:cNvPr>
          <p:cNvSpPr txBox="1"/>
          <p:nvPr/>
        </p:nvSpPr>
        <p:spPr>
          <a:xfrm>
            <a:off x="347297" y="1061604"/>
            <a:ext cx="8310735" cy="584775"/>
          </a:xfrm>
          <a:prstGeom prst="rect">
            <a:avLst/>
          </a:prstGeom>
          <a:noFill/>
        </p:spPr>
        <p:txBody>
          <a:bodyPr wrap="square" rtlCol="0">
            <a:spAutoFit/>
          </a:bodyPr>
          <a:lstStyle/>
          <a:p>
            <a:r>
              <a:rPr lang="en-CA" sz="1600" b="1" dirty="0">
                <a:solidFill>
                  <a:srgbClr val="047BC1"/>
                </a:solidFill>
              </a:rPr>
              <a:t>Public appointees are members of the public that serve on provincial agencies and other entities.</a:t>
            </a:r>
          </a:p>
        </p:txBody>
      </p:sp>
      <p:sp>
        <p:nvSpPr>
          <p:cNvPr id="3" name="Content Placeholder 2">
            <a:extLst>
              <a:ext uri="{FF2B5EF4-FFF2-40B4-BE49-F238E27FC236}">
                <a16:creationId xmlns:a16="http://schemas.microsoft.com/office/drawing/2014/main" id="{A38A5E68-BC38-CB43-B476-9297DEAA06C6}"/>
              </a:ext>
            </a:extLst>
          </p:cNvPr>
          <p:cNvSpPr>
            <a:spLocks noGrp="1"/>
          </p:cNvSpPr>
          <p:nvPr>
            <p:ph idx="1"/>
          </p:nvPr>
        </p:nvSpPr>
        <p:spPr>
          <a:xfrm>
            <a:off x="347296" y="1698729"/>
            <a:ext cx="8456734" cy="3665123"/>
          </a:xfrm>
          <a:noFill/>
        </p:spPr>
        <p:txBody>
          <a:bodyPr>
            <a:noAutofit/>
          </a:bodyPr>
          <a:lstStyle/>
          <a:p>
            <a:pPr marL="342900" indent="-342900">
              <a:lnSpc>
                <a:spcPct val="100000"/>
              </a:lnSpc>
              <a:buFont typeface="Wingdings" panose="05000000000000000000" pitchFamily="2" charset="2"/>
              <a:buChar char="§"/>
            </a:pPr>
            <a:r>
              <a:rPr lang="en-CA" sz="1400" dirty="0"/>
              <a:t>Responsibilities of appointees vary by the type of agency or entity they are appointed to and can include, but are not limited to, providing strategic direction, advice to ministers and resolving disputes. </a:t>
            </a:r>
          </a:p>
          <a:p>
            <a:pPr marL="342900" indent="-342900">
              <a:lnSpc>
                <a:spcPct val="100000"/>
              </a:lnSpc>
              <a:buFont typeface="Wingdings" panose="05000000000000000000" pitchFamily="2" charset="2"/>
              <a:buChar char="§"/>
            </a:pPr>
            <a:r>
              <a:rPr lang="en-CA" sz="1400" dirty="0"/>
              <a:t>Appointees can be full-time or part-time. </a:t>
            </a:r>
          </a:p>
          <a:p>
            <a:pPr marL="1028700" lvl="1" indent="-342900">
              <a:lnSpc>
                <a:spcPct val="100000"/>
              </a:lnSpc>
              <a:buFont typeface="Wingdings" panose="05000000000000000000" pitchFamily="2" charset="2"/>
              <a:buChar char="§"/>
            </a:pPr>
            <a:r>
              <a:rPr lang="en-CA" sz="1400" b="1" dirty="0">
                <a:solidFill>
                  <a:srgbClr val="047BC1"/>
                </a:solidFill>
              </a:rPr>
              <a:t>Full-time appointees </a:t>
            </a:r>
            <a:r>
              <a:rPr lang="en-CA" sz="1400" dirty="0"/>
              <a:t>are primarily appointed to adjudicative agencies. Appointees in these positions are remunerated at an annual rate, are eligible for benefits and may participate in the Ontario Public Service Pension Plan. </a:t>
            </a:r>
          </a:p>
          <a:p>
            <a:pPr marL="1028700" lvl="1" indent="-342900">
              <a:lnSpc>
                <a:spcPct val="100000"/>
              </a:lnSpc>
              <a:buFont typeface="Wingdings" panose="05000000000000000000" pitchFamily="2" charset="2"/>
              <a:buChar char="§"/>
            </a:pPr>
            <a:r>
              <a:rPr lang="en-CA" sz="1400" b="1" dirty="0">
                <a:solidFill>
                  <a:srgbClr val="047BC1"/>
                </a:solidFill>
              </a:rPr>
              <a:t>Part-time appointees </a:t>
            </a:r>
            <a:r>
              <a:rPr lang="en-CA" sz="1400" dirty="0"/>
              <a:t>account for almost 90 per cent of all appointments. Appointees in these positions meet periodically as required by an organization’s mandate and while some are remunerated on a per diem basis, most appointees volunteer their time.</a:t>
            </a:r>
          </a:p>
          <a:p>
            <a:pPr marL="342900" indent="-342900">
              <a:lnSpc>
                <a:spcPct val="100000"/>
              </a:lnSpc>
              <a:buFont typeface="Wingdings" panose="05000000000000000000" pitchFamily="2" charset="2"/>
              <a:buChar char="§"/>
            </a:pPr>
            <a:r>
              <a:rPr lang="en-CA" sz="1400" dirty="0"/>
              <a:t>The province also appoints individuals to other positions such as CEO or President of board-governed agencies, and these positions may also be full-time.</a:t>
            </a:r>
          </a:p>
          <a:p>
            <a:pPr marL="342900" indent="-342900">
              <a:lnSpc>
                <a:spcPct val="100000"/>
              </a:lnSpc>
              <a:buFont typeface="Wingdings" panose="05000000000000000000" pitchFamily="2" charset="2"/>
              <a:buChar char="§"/>
            </a:pPr>
            <a:r>
              <a:rPr lang="en-CA" sz="1400" dirty="0"/>
              <a:t>There are over 3000 public appointees in Ontario.</a:t>
            </a:r>
          </a:p>
          <a:p>
            <a:pPr marL="342900" indent="-342900">
              <a:lnSpc>
                <a:spcPct val="100000"/>
              </a:lnSpc>
              <a:buFont typeface="Wingdings" panose="05000000000000000000" pitchFamily="2" charset="2"/>
              <a:buChar char="§"/>
            </a:pPr>
            <a:r>
              <a:rPr lang="en-CA" sz="1400" dirty="0"/>
              <a:t>Names of agencies and public appointees are posted on the </a:t>
            </a:r>
            <a:r>
              <a:rPr lang="en-CA" sz="1400" dirty="0">
                <a:solidFill>
                  <a:srgbClr val="047BC1"/>
                </a:solidFill>
                <a:hlinkClick r:id="rId2">
                  <a:extLst>
                    <a:ext uri="{A12FA001-AC4F-418D-AE19-62706E023703}">
                      <ahyp:hlinkClr xmlns:ahyp="http://schemas.microsoft.com/office/drawing/2018/hyperlinkcolor" val="tx"/>
                    </a:ext>
                  </a:extLst>
                </a:hlinkClick>
              </a:rPr>
              <a:t>Public Appointment Secretariat website</a:t>
            </a:r>
            <a:endParaRPr lang="en-CA" sz="1400" dirty="0">
              <a:solidFill>
                <a:srgbClr val="047BC1"/>
              </a:solidFill>
            </a:endParaRPr>
          </a:p>
        </p:txBody>
      </p:sp>
      <p:sp>
        <p:nvSpPr>
          <p:cNvPr id="7" name="Slide Number Placeholder 6">
            <a:extLst>
              <a:ext uri="{FF2B5EF4-FFF2-40B4-BE49-F238E27FC236}">
                <a16:creationId xmlns:a16="http://schemas.microsoft.com/office/drawing/2014/main" id="{4FD86FB8-DA35-9A42-8ADC-BCC3CE172B31}"/>
              </a:ext>
            </a:extLst>
          </p:cNvPr>
          <p:cNvSpPr>
            <a:spLocks noGrp="1"/>
          </p:cNvSpPr>
          <p:nvPr>
            <p:ph type="sldNum" sz="quarter" idx="12"/>
          </p:nvPr>
        </p:nvSpPr>
        <p:spPr/>
        <p:txBody>
          <a:bodyPr/>
          <a:lstStyle/>
          <a:p>
            <a:fld id="{9CAA33A2-411E-8443-83D0-3263C24E97A5}" type="slidenum">
              <a:rPr lang="en-US" smtClean="0"/>
              <a:pPr/>
              <a:t>4</a:t>
            </a:fld>
            <a:endParaRPr lang="en-US" dirty="0"/>
          </a:p>
        </p:txBody>
      </p:sp>
      <p:sp>
        <p:nvSpPr>
          <p:cNvPr id="6" name="Footer Placeholder 5">
            <a:extLst>
              <a:ext uri="{FF2B5EF4-FFF2-40B4-BE49-F238E27FC236}">
                <a16:creationId xmlns:a16="http://schemas.microsoft.com/office/drawing/2014/main" id="{319B345B-43AF-6041-8342-99138460B1CA}"/>
              </a:ext>
            </a:extLst>
          </p:cNvPr>
          <p:cNvSpPr>
            <a:spLocks noGrp="1"/>
          </p:cNvSpPr>
          <p:nvPr>
            <p:ph type="ftr" sz="quarter" idx="11"/>
          </p:nvPr>
        </p:nvSpPr>
        <p:spPr/>
        <p:txBody>
          <a:bodyPr/>
          <a:lstStyle/>
          <a:p>
            <a:pPr algn="l"/>
            <a:r>
              <a:rPr lang="en-US" dirty="0"/>
              <a:t>Public Appointee Role and Governance Overview</a:t>
            </a:r>
          </a:p>
        </p:txBody>
      </p:sp>
    </p:spTree>
    <p:extLst>
      <p:ext uri="{BB962C8B-B14F-4D97-AF65-F5344CB8AC3E}">
        <p14:creationId xmlns:p14="http://schemas.microsoft.com/office/powerpoint/2010/main" val="957458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F3B50-8B97-4BBB-9930-A725B84DBA10}"/>
              </a:ext>
            </a:extLst>
          </p:cNvPr>
          <p:cNvSpPr>
            <a:spLocks noGrp="1"/>
          </p:cNvSpPr>
          <p:nvPr>
            <p:ph type="title"/>
          </p:nvPr>
        </p:nvSpPr>
        <p:spPr>
          <a:xfrm>
            <a:off x="347296" y="384493"/>
            <a:ext cx="8456734" cy="986595"/>
          </a:xfrm>
        </p:spPr>
        <p:txBody>
          <a:bodyPr/>
          <a:lstStyle/>
          <a:p>
            <a:r>
              <a:rPr lang="en-CA" dirty="0"/>
              <a:t>Roles and Responsibilities of Public Appointees</a:t>
            </a:r>
          </a:p>
        </p:txBody>
      </p:sp>
      <p:sp>
        <p:nvSpPr>
          <p:cNvPr id="13" name="TextBox 12">
            <a:extLst>
              <a:ext uri="{FF2B5EF4-FFF2-40B4-BE49-F238E27FC236}">
                <a16:creationId xmlns:a16="http://schemas.microsoft.com/office/drawing/2014/main" id="{95FA7359-F835-435D-9FFB-F3C7D58532F1}"/>
              </a:ext>
            </a:extLst>
          </p:cNvPr>
          <p:cNvSpPr txBox="1"/>
          <p:nvPr/>
        </p:nvSpPr>
        <p:spPr>
          <a:xfrm>
            <a:off x="347297" y="1061604"/>
            <a:ext cx="8310735" cy="1077218"/>
          </a:xfrm>
          <a:prstGeom prst="rect">
            <a:avLst/>
          </a:prstGeom>
          <a:noFill/>
        </p:spPr>
        <p:txBody>
          <a:bodyPr wrap="square" rtlCol="0">
            <a:spAutoFit/>
          </a:bodyPr>
          <a:lstStyle/>
          <a:p>
            <a:r>
              <a:rPr lang="en-CA" sz="1600" b="1" dirty="0">
                <a:solidFill>
                  <a:srgbClr val="047BC1"/>
                </a:solidFill>
              </a:rPr>
              <a:t>Appointee responsibilities are set out in many places, including the </a:t>
            </a:r>
            <a:r>
              <a:rPr lang="en-CA" sz="1600" b="1" i="1" dirty="0">
                <a:solidFill>
                  <a:srgbClr val="047BC1"/>
                </a:solidFill>
              </a:rPr>
              <a:t>Public Service of Ontario Act, 2006</a:t>
            </a:r>
            <a:r>
              <a:rPr lang="en-CA" sz="1600" b="1" dirty="0">
                <a:solidFill>
                  <a:srgbClr val="047BC1"/>
                </a:solidFill>
              </a:rPr>
              <a:t>, the agency’s enabling legislation, appointment instrument (appointment letter or order-in-council), memorandum of understanding and/or terms of reference, organization’s by-laws, and position descriptions.</a:t>
            </a:r>
          </a:p>
        </p:txBody>
      </p:sp>
      <p:sp>
        <p:nvSpPr>
          <p:cNvPr id="10" name="Text Placeholder 9">
            <a:extLst>
              <a:ext uri="{FF2B5EF4-FFF2-40B4-BE49-F238E27FC236}">
                <a16:creationId xmlns:a16="http://schemas.microsoft.com/office/drawing/2014/main" id="{1114FD70-A71D-4148-9D36-AEDBDC853CD7}"/>
              </a:ext>
            </a:extLst>
          </p:cNvPr>
          <p:cNvSpPr>
            <a:spLocks noGrp="1"/>
          </p:cNvSpPr>
          <p:nvPr>
            <p:ph type="body" idx="1"/>
          </p:nvPr>
        </p:nvSpPr>
        <p:spPr>
          <a:xfrm>
            <a:off x="347297" y="2154697"/>
            <a:ext cx="3868340" cy="475844"/>
          </a:xfrm>
        </p:spPr>
        <p:txBody>
          <a:bodyPr>
            <a:normAutofit/>
          </a:bodyPr>
          <a:lstStyle/>
          <a:p>
            <a:r>
              <a:rPr lang="en-US" sz="1600" b="1" dirty="0"/>
              <a:t>General duties and responsibilities</a:t>
            </a:r>
            <a:endParaRPr lang="en-CA" sz="1600" b="1" dirty="0"/>
          </a:p>
        </p:txBody>
      </p:sp>
      <p:sp>
        <p:nvSpPr>
          <p:cNvPr id="3" name="Content Placeholder 2">
            <a:extLst>
              <a:ext uri="{FF2B5EF4-FFF2-40B4-BE49-F238E27FC236}">
                <a16:creationId xmlns:a16="http://schemas.microsoft.com/office/drawing/2014/main" id="{2D80459A-C679-447B-88C9-9DD15629D2F6}"/>
              </a:ext>
            </a:extLst>
          </p:cNvPr>
          <p:cNvSpPr>
            <a:spLocks noGrp="1"/>
          </p:cNvSpPr>
          <p:nvPr>
            <p:ph sz="half" idx="2"/>
          </p:nvPr>
        </p:nvSpPr>
        <p:spPr>
          <a:xfrm>
            <a:off x="347295" y="2517405"/>
            <a:ext cx="4581069" cy="3638298"/>
          </a:xfrm>
        </p:spPr>
        <p:txBody>
          <a:bodyPr>
            <a:noAutofit/>
          </a:bodyPr>
          <a:lstStyle/>
          <a:p>
            <a:pPr marL="342900" indent="-342900">
              <a:lnSpc>
                <a:spcPct val="100000"/>
              </a:lnSpc>
              <a:buFont typeface="Wingdings" panose="05000000000000000000" pitchFamily="2" charset="2"/>
              <a:buChar char="§"/>
            </a:pPr>
            <a:r>
              <a:rPr lang="en-CA" sz="1400" dirty="0"/>
              <a:t>Being prepared for meetings</a:t>
            </a:r>
          </a:p>
          <a:p>
            <a:pPr marL="342900" indent="-342900">
              <a:lnSpc>
                <a:spcPct val="100000"/>
              </a:lnSpc>
              <a:buFont typeface="Wingdings" panose="05000000000000000000" pitchFamily="2" charset="2"/>
              <a:buChar char="§"/>
            </a:pPr>
            <a:r>
              <a:rPr lang="en-CA" sz="1400" dirty="0"/>
              <a:t>Participating in meetings constructively, working towards achieving consensus and results</a:t>
            </a:r>
          </a:p>
          <a:p>
            <a:pPr marL="342900" indent="-342900">
              <a:lnSpc>
                <a:spcPct val="100000"/>
              </a:lnSpc>
              <a:buFont typeface="Wingdings" panose="05000000000000000000" pitchFamily="2" charset="2"/>
              <a:buChar char="§"/>
            </a:pPr>
            <a:r>
              <a:rPr lang="en-CA" sz="1400" dirty="0"/>
              <a:t>Thinking strategically</a:t>
            </a:r>
          </a:p>
          <a:p>
            <a:pPr marL="342900" indent="-342900">
              <a:lnSpc>
                <a:spcPct val="100000"/>
              </a:lnSpc>
              <a:buFont typeface="Wingdings" panose="05000000000000000000" pitchFamily="2" charset="2"/>
              <a:buChar char="§"/>
            </a:pPr>
            <a:r>
              <a:rPr lang="en-CA" sz="1400" dirty="0"/>
              <a:t>Acting with the public’s interest in mind</a:t>
            </a:r>
          </a:p>
          <a:p>
            <a:pPr marL="342900" indent="-342900">
              <a:lnSpc>
                <a:spcPct val="100000"/>
              </a:lnSpc>
              <a:buFont typeface="Wingdings" panose="05000000000000000000" pitchFamily="2" charset="2"/>
              <a:buChar char="§"/>
            </a:pPr>
            <a:r>
              <a:rPr lang="en-CA" sz="1400" dirty="0"/>
              <a:t>Supporting the interests of the organization to deliver its mandate as outlined by the government</a:t>
            </a:r>
          </a:p>
          <a:p>
            <a:pPr marL="342900" indent="-342900">
              <a:lnSpc>
                <a:spcPct val="100000"/>
              </a:lnSpc>
              <a:buFont typeface="Wingdings" panose="05000000000000000000" pitchFamily="2" charset="2"/>
              <a:buChar char="§"/>
            </a:pPr>
            <a:r>
              <a:rPr lang="en-CA" sz="1400" dirty="0"/>
              <a:t>Helping ensure the organization is compliant with applicable directives and legislation as may be necessary according to the responsibilities assigned.</a:t>
            </a:r>
            <a:r>
              <a:rPr lang="en-CA" sz="1400" strike="sngStrike" dirty="0"/>
              <a:t> </a:t>
            </a:r>
          </a:p>
          <a:p>
            <a:pPr marL="342900" indent="-342900">
              <a:lnSpc>
                <a:spcPct val="100000"/>
              </a:lnSpc>
              <a:buFont typeface="Wingdings" panose="05000000000000000000" pitchFamily="2" charset="2"/>
              <a:buChar char="§"/>
            </a:pPr>
            <a:r>
              <a:rPr lang="en-CA" sz="1400" dirty="0"/>
              <a:t>Ensuring that accountability relationships and associated responsibilities for the agency are followed in full</a:t>
            </a:r>
          </a:p>
        </p:txBody>
      </p:sp>
      <p:sp>
        <p:nvSpPr>
          <p:cNvPr id="11" name="Text Placeholder 10">
            <a:extLst>
              <a:ext uri="{FF2B5EF4-FFF2-40B4-BE49-F238E27FC236}">
                <a16:creationId xmlns:a16="http://schemas.microsoft.com/office/drawing/2014/main" id="{36AD24A6-F085-467F-8F73-4DE1554C291D}"/>
              </a:ext>
            </a:extLst>
          </p:cNvPr>
          <p:cNvSpPr>
            <a:spLocks noGrp="1"/>
          </p:cNvSpPr>
          <p:nvPr>
            <p:ph type="body" sz="quarter" idx="3"/>
          </p:nvPr>
        </p:nvSpPr>
        <p:spPr>
          <a:xfrm>
            <a:off x="4916639" y="2154697"/>
            <a:ext cx="3887391" cy="475844"/>
          </a:xfrm>
        </p:spPr>
        <p:txBody>
          <a:bodyPr>
            <a:normAutofit/>
          </a:bodyPr>
          <a:lstStyle/>
          <a:p>
            <a:r>
              <a:rPr lang="en-US" sz="1600" b="1" dirty="0"/>
              <a:t>Additional things to know about</a:t>
            </a:r>
            <a:endParaRPr lang="en-CA" sz="1600" b="1" dirty="0"/>
          </a:p>
        </p:txBody>
      </p:sp>
      <p:sp>
        <p:nvSpPr>
          <p:cNvPr id="12" name="Content Placeholder 11">
            <a:extLst>
              <a:ext uri="{FF2B5EF4-FFF2-40B4-BE49-F238E27FC236}">
                <a16:creationId xmlns:a16="http://schemas.microsoft.com/office/drawing/2014/main" id="{4137D021-3AB5-4C0F-8A19-73335F913FC5}"/>
              </a:ext>
            </a:extLst>
          </p:cNvPr>
          <p:cNvSpPr>
            <a:spLocks noGrp="1"/>
          </p:cNvSpPr>
          <p:nvPr>
            <p:ph sz="quarter" idx="4"/>
          </p:nvPr>
        </p:nvSpPr>
        <p:spPr>
          <a:xfrm>
            <a:off x="4916639" y="2517404"/>
            <a:ext cx="4095014" cy="3006703"/>
          </a:xfrm>
        </p:spPr>
        <p:txBody>
          <a:bodyPr>
            <a:noAutofit/>
          </a:bodyPr>
          <a:lstStyle/>
          <a:p>
            <a:pPr marL="342900" indent="-342900">
              <a:lnSpc>
                <a:spcPct val="100000"/>
              </a:lnSpc>
              <a:buFont typeface="Wingdings" panose="05000000000000000000" pitchFamily="2" charset="2"/>
              <a:buChar char="§"/>
            </a:pPr>
            <a:r>
              <a:rPr lang="en-CA" sz="1400" dirty="0"/>
              <a:t>Government priorities, particularly those that may impact the agency. </a:t>
            </a:r>
          </a:p>
          <a:p>
            <a:pPr marL="342900" indent="-342900">
              <a:lnSpc>
                <a:spcPct val="100000"/>
              </a:lnSpc>
              <a:buFont typeface="Wingdings" panose="05000000000000000000" pitchFamily="2" charset="2"/>
              <a:buChar char="§"/>
            </a:pPr>
            <a:r>
              <a:rPr lang="en-CA" sz="1400" dirty="0"/>
              <a:t>The roles and responsibilities of the board, management and auditor.</a:t>
            </a:r>
          </a:p>
          <a:p>
            <a:pPr marL="342900" indent="-342900">
              <a:lnSpc>
                <a:spcPct val="100000"/>
              </a:lnSpc>
              <a:buFont typeface="Wingdings" panose="05000000000000000000" pitchFamily="2" charset="2"/>
              <a:buChar char="§"/>
            </a:pPr>
            <a:r>
              <a:rPr lang="en-CA" sz="1400" dirty="0"/>
              <a:t>Relevant reports issued by Officers of the Legislative Assembly, including the Integrity Commissioner, Auditor General, and Ombudsman. Reports can be found on their respective websites.</a:t>
            </a:r>
          </a:p>
          <a:p>
            <a:pPr marL="342900" indent="-342900">
              <a:lnSpc>
                <a:spcPct val="100000"/>
              </a:lnSpc>
              <a:buFont typeface="Wingdings" panose="05000000000000000000" pitchFamily="2" charset="2"/>
              <a:buChar char="§"/>
            </a:pPr>
            <a:r>
              <a:rPr lang="en-CA" sz="1400" dirty="0"/>
              <a:t>Requirements for conflict of interest declarations and expectations of ethical behaviour.</a:t>
            </a:r>
          </a:p>
        </p:txBody>
      </p:sp>
      <p:sp>
        <p:nvSpPr>
          <p:cNvPr id="5" name="Slide Number Placeholder 4">
            <a:extLst>
              <a:ext uri="{FF2B5EF4-FFF2-40B4-BE49-F238E27FC236}">
                <a16:creationId xmlns:a16="http://schemas.microsoft.com/office/drawing/2014/main" id="{70DB773C-E979-4F41-AF9E-2C16CBF5B884}"/>
              </a:ext>
            </a:extLst>
          </p:cNvPr>
          <p:cNvSpPr>
            <a:spLocks noGrp="1"/>
          </p:cNvSpPr>
          <p:nvPr>
            <p:ph type="sldNum" sz="quarter" idx="12"/>
          </p:nvPr>
        </p:nvSpPr>
        <p:spPr/>
        <p:txBody>
          <a:bodyPr/>
          <a:lstStyle/>
          <a:p>
            <a:fld id="{9CAA33A2-411E-8443-83D0-3263C24E97A5}" type="slidenum">
              <a:rPr lang="en-US" smtClean="0"/>
              <a:pPr/>
              <a:t>5</a:t>
            </a:fld>
            <a:endParaRPr lang="en-US" dirty="0"/>
          </a:p>
        </p:txBody>
      </p:sp>
      <p:sp>
        <p:nvSpPr>
          <p:cNvPr id="6" name="Footer Placeholder 5">
            <a:extLst>
              <a:ext uri="{FF2B5EF4-FFF2-40B4-BE49-F238E27FC236}">
                <a16:creationId xmlns:a16="http://schemas.microsoft.com/office/drawing/2014/main" id="{508CCCA8-5520-42AA-A72C-F2B5C070E621}"/>
              </a:ext>
            </a:extLst>
          </p:cNvPr>
          <p:cNvSpPr>
            <a:spLocks noGrp="1"/>
          </p:cNvSpPr>
          <p:nvPr>
            <p:ph type="ftr" sz="quarter" idx="11"/>
          </p:nvPr>
        </p:nvSpPr>
        <p:spPr/>
        <p:txBody>
          <a:bodyPr/>
          <a:lstStyle/>
          <a:p>
            <a:pPr algn="l"/>
            <a:r>
              <a:rPr lang="en-US" dirty="0"/>
              <a:t>Public Appointee Role and Governance Overview</a:t>
            </a:r>
          </a:p>
        </p:txBody>
      </p:sp>
    </p:spTree>
    <p:extLst>
      <p:ext uri="{BB962C8B-B14F-4D97-AF65-F5344CB8AC3E}">
        <p14:creationId xmlns:p14="http://schemas.microsoft.com/office/powerpoint/2010/main" val="3007494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F8DEABF0-C9CC-4DBE-8D64-819A1D46DC0D}"/>
              </a:ext>
            </a:extLst>
          </p:cNvPr>
          <p:cNvSpPr>
            <a:spLocks noGrp="1"/>
          </p:cNvSpPr>
          <p:nvPr>
            <p:ph idx="1"/>
          </p:nvPr>
        </p:nvSpPr>
        <p:spPr>
          <a:xfrm>
            <a:off x="274868" y="1091275"/>
            <a:ext cx="8456734" cy="5099875"/>
          </a:xfrm>
          <a:noFill/>
        </p:spPr>
        <p:txBody>
          <a:bodyPr>
            <a:normAutofit/>
          </a:bodyPr>
          <a:lstStyle/>
          <a:p>
            <a:pPr marL="342900" indent="-342900">
              <a:lnSpc>
                <a:spcPct val="100000"/>
              </a:lnSpc>
              <a:buFont typeface="Wingdings" panose="05000000000000000000" pitchFamily="2" charset="2"/>
              <a:buChar char="§"/>
            </a:pPr>
            <a:r>
              <a:rPr lang="en-CA" sz="1400" dirty="0"/>
              <a:t>There is an element of public service in being a public appointee. There is no requirement that appointees receive remuneration. Where remuneration is provided, it is not necessarily competitive with the marketplace. </a:t>
            </a:r>
          </a:p>
          <a:p>
            <a:pPr marL="342900" indent="-342900">
              <a:lnSpc>
                <a:spcPct val="100000"/>
              </a:lnSpc>
              <a:buFont typeface="Wingdings" panose="05000000000000000000" pitchFamily="2" charset="2"/>
              <a:buChar char="§"/>
            </a:pPr>
            <a:r>
              <a:rPr lang="en-CA" sz="1400" dirty="0"/>
              <a:t>For provincial agencies, the </a:t>
            </a:r>
            <a:r>
              <a:rPr lang="en-CA" sz="1400" dirty="0">
                <a:hlinkClick r:id="rId2"/>
              </a:rPr>
              <a:t>Agencies and Appointments Directive (AAD)</a:t>
            </a:r>
            <a:r>
              <a:rPr lang="en-CA" sz="1400" dirty="0"/>
              <a:t> provides the remuneration framework for appointees. </a:t>
            </a:r>
          </a:p>
          <a:p>
            <a:pPr marL="342900" indent="-342900">
              <a:lnSpc>
                <a:spcPct val="100000"/>
              </a:lnSpc>
              <a:buFont typeface="Wingdings" panose="05000000000000000000" pitchFamily="2" charset="2"/>
              <a:buChar char="§"/>
            </a:pPr>
            <a:r>
              <a:rPr lang="en-CA" sz="1400" dirty="0"/>
              <a:t>For other entities, appointees are remunerated at a rate set by Treasury Board/Management Board of Cabinet and therefore may be outside of the remuneration schedules in the AAD. </a:t>
            </a:r>
          </a:p>
        </p:txBody>
      </p:sp>
      <p:sp>
        <p:nvSpPr>
          <p:cNvPr id="9" name="Title 8">
            <a:extLst>
              <a:ext uri="{FF2B5EF4-FFF2-40B4-BE49-F238E27FC236}">
                <a16:creationId xmlns:a16="http://schemas.microsoft.com/office/drawing/2014/main" id="{E20D8479-D37F-4398-AB75-6BDC4D8884A4}"/>
              </a:ext>
            </a:extLst>
          </p:cNvPr>
          <p:cNvSpPr>
            <a:spLocks noGrp="1"/>
          </p:cNvSpPr>
          <p:nvPr>
            <p:ph type="title"/>
          </p:nvPr>
        </p:nvSpPr>
        <p:spPr/>
        <p:txBody>
          <a:bodyPr/>
          <a:lstStyle/>
          <a:p>
            <a:r>
              <a:rPr lang="en-US" dirty="0"/>
              <a:t>Appointee Remuneration</a:t>
            </a:r>
            <a:endParaRPr lang="en-CA" dirty="0"/>
          </a:p>
        </p:txBody>
      </p:sp>
      <p:sp>
        <p:nvSpPr>
          <p:cNvPr id="8" name="Slide Number Placeholder 7">
            <a:extLst>
              <a:ext uri="{FF2B5EF4-FFF2-40B4-BE49-F238E27FC236}">
                <a16:creationId xmlns:a16="http://schemas.microsoft.com/office/drawing/2014/main" id="{C2D7731A-8069-497D-AAAC-38EAE5C845E0}"/>
              </a:ext>
            </a:extLst>
          </p:cNvPr>
          <p:cNvSpPr>
            <a:spLocks noGrp="1"/>
          </p:cNvSpPr>
          <p:nvPr>
            <p:ph type="sldNum" sz="quarter" idx="12"/>
          </p:nvPr>
        </p:nvSpPr>
        <p:spPr/>
        <p:txBody>
          <a:bodyPr/>
          <a:lstStyle/>
          <a:p>
            <a:fld id="{9CAA33A2-411E-8443-83D0-3263C24E97A5}" type="slidenum">
              <a:rPr lang="en-US" smtClean="0"/>
              <a:t>6</a:t>
            </a:fld>
            <a:endParaRPr lang="en-US" dirty="0"/>
          </a:p>
        </p:txBody>
      </p:sp>
      <p:sp>
        <p:nvSpPr>
          <p:cNvPr id="7" name="Footer Placeholder 6">
            <a:extLst>
              <a:ext uri="{FF2B5EF4-FFF2-40B4-BE49-F238E27FC236}">
                <a16:creationId xmlns:a16="http://schemas.microsoft.com/office/drawing/2014/main" id="{F125FBF5-9179-4EB0-8733-F79F2482CB6C}"/>
              </a:ext>
            </a:extLst>
          </p:cNvPr>
          <p:cNvSpPr>
            <a:spLocks noGrp="1"/>
          </p:cNvSpPr>
          <p:nvPr>
            <p:ph type="ftr" sz="quarter" idx="11"/>
          </p:nvPr>
        </p:nvSpPr>
        <p:spPr/>
        <p:txBody>
          <a:bodyPr/>
          <a:lstStyle/>
          <a:p>
            <a:r>
              <a:rPr lang="en-US" dirty="0"/>
              <a:t>Public Appointee Role and Governance Overview</a:t>
            </a:r>
          </a:p>
        </p:txBody>
      </p:sp>
      <p:pic>
        <p:nvPicPr>
          <p:cNvPr id="13" name="Picture 12">
            <a:extLst>
              <a:ext uri="{FF2B5EF4-FFF2-40B4-BE49-F238E27FC236}">
                <a16:creationId xmlns:a16="http://schemas.microsoft.com/office/drawing/2014/main" id="{996F4667-217D-42F6-B491-4460ED6E49AE}"/>
              </a:ext>
              <a:ext uri="{C183D7F6-B498-43B3-948B-1728B52AA6E4}">
                <adec:decorative xmlns:adec="http://schemas.microsoft.com/office/drawing/2017/decorative" val="1"/>
              </a:ext>
            </a:extLst>
          </p:cNvPr>
          <p:cNvPicPr>
            <a:picLocks noChangeAspect="1"/>
          </p:cNvPicPr>
          <p:nvPr/>
        </p:nvPicPr>
        <p:blipFill rotWithShape="1">
          <a:blip r:embed="rId3">
            <a:clrChange>
              <a:clrFrom>
                <a:srgbClr val="D7E4EA"/>
              </a:clrFrom>
              <a:clrTo>
                <a:srgbClr val="D7E4EA">
                  <a:alpha val="0"/>
                </a:srgbClr>
              </a:clrTo>
            </a:clrChange>
            <a:extLst>
              <a:ext uri="{837473B0-CC2E-450A-ABE3-18F120FF3D39}">
                <a1611:picAttrSrcUrl xmlns:a1611="http://schemas.microsoft.com/office/drawing/2016/11/main" r:id="rId4"/>
              </a:ext>
            </a:extLst>
          </a:blip>
          <a:srcRect l="18200" t="3978" r="14241" b="3336"/>
          <a:stretch/>
        </p:blipFill>
        <p:spPr>
          <a:xfrm>
            <a:off x="2769830" y="2907254"/>
            <a:ext cx="3604340" cy="3317521"/>
          </a:xfrm>
          <a:prstGeom prst="rect">
            <a:avLst/>
          </a:prstGeom>
        </p:spPr>
      </p:pic>
      <p:sp>
        <p:nvSpPr>
          <p:cNvPr id="14" name="TextBox 13">
            <a:extLst>
              <a:ext uri="{FF2B5EF4-FFF2-40B4-BE49-F238E27FC236}">
                <a16:creationId xmlns:a16="http://schemas.microsoft.com/office/drawing/2014/main" id="{B964A8C3-8219-4468-B08A-AE74156D8FF6}"/>
              </a:ext>
            </a:extLst>
          </p:cNvPr>
          <p:cNvSpPr txBox="1"/>
          <p:nvPr/>
        </p:nvSpPr>
        <p:spPr>
          <a:xfrm>
            <a:off x="-1" y="6493380"/>
            <a:ext cx="9153427" cy="233799"/>
          </a:xfrm>
          <a:prstGeom prst="rect">
            <a:avLst/>
          </a:prstGeom>
          <a:noFill/>
        </p:spPr>
        <p:txBody>
          <a:bodyPr wrap="square" rtlCol="0">
            <a:spAutoFit/>
          </a:bodyPr>
          <a:lstStyle/>
          <a:p>
            <a:r>
              <a:rPr lang="en-CA" sz="900" dirty="0">
                <a:solidFill>
                  <a:schemeClr val="bg1"/>
                </a:solidFill>
                <a:hlinkClick r:id="rId4" tooltip="http://www.baas.ac.uk/usso/reevalconfs/">
                  <a:extLst>
                    <a:ext uri="{A12FA001-AC4F-418D-AE19-62706E023703}">
                      <ahyp:hlinkClr xmlns:ahyp="http://schemas.microsoft.com/office/drawing/2018/hyperlinkcolor" val="tx"/>
                    </a:ext>
                  </a:extLst>
                </a:hlinkClick>
              </a:rPr>
              <a:t>This Photo</a:t>
            </a:r>
            <a:r>
              <a:rPr lang="en-CA" sz="900" dirty="0">
                <a:solidFill>
                  <a:schemeClr val="bg1"/>
                </a:solidFill>
              </a:rPr>
              <a:t> by Unknown Author is licensed under </a:t>
            </a:r>
            <a:r>
              <a:rPr lang="en-CA" sz="900" dirty="0">
                <a:solidFill>
                  <a:schemeClr val="bg1"/>
                </a:solidFill>
                <a:hlinkClick r:id="rId5" tooltip="https://creativecommons.org/licenses/by/3.0/">
                  <a:extLst>
                    <a:ext uri="{A12FA001-AC4F-418D-AE19-62706E023703}">
                      <ahyp:hlinkClr xmlns:ahyp="http://schemas.microsoft.com/office/drawing/2018/hyperlinkcolor" val="tx"/>
                    </a:ext>
                  </a:extLst>
                </a:hlinkClick>
              </a:rPr>
              <a:t>CC BY</a:t>
            </a:r>
            <a:endParaRPr lang="en-CA" sz="900" dirty="0">
              <a:solidFill>
                <a:schemeClr val="bg1"/>
              </a:solidFill>
            </a:endParaRPr>
          </a:p>
        </p:txBody>
      </p:sp>
    </p:spTree>
    <p:extLst>
      <p:ext uri="{BB962C8B-B14F-4D97-AF65-F5344CB8AC3E}">
        <p14:creationId xmlns:p14="http://schemas.microsoft.com/office/powerpoint/2010/main" val="290646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4CF22-47E1-4BCB-A265-42F43CAEBA92}"/>
              </a:ext>
            </a:extLst>
          </p:cNvPr>
          <p:cNvSpPr>
            <a:spLocks noGrp="1"/>
          </p:cNvSpPr>
          <p:nvPr>
            <p:ph type="title"/>
          </p:nvPr>
        </p:nvSpPr>
        <p:spPr/>
        <p:txBody>
          <a:bodyPr/>
          <a:lstStyle/>
          <a:p>
            <a:r>
              <a:rPr lang="en-CA" dirty="0"/>
              <a:t>Provincial Agency Chairs</a:t>
            </a:r>
          </a:p>
        </p:txBody>
      </p:sp>
      <p:sp>
        <p:nvSpPr>
          <p:cNvPr id="7" name="TextBox 6">
            <a:extLst>
              <a:ext uri="{FF2B5EF4-FFF2-40B4-BE49-F238E27FC236}">
                <a16:creationId xmlns:a16="http://schemas.microsoft.com/office/drawing/2014/main" id="{35D23EC9-C40F-46CE-BB15-F99706BF0FCC}"/>
              </a:ext>
            </a:extLst>
          </p:cNvPr>
          <p:cNvSpPr txBox="1"/>
          <p:nvPr/>
        </p:nvSpPr>
        <p:spPr>
          <a:xfrm>
            <a:off x="347297" y="1049572"/>
            <a:ext cx="8310735" cy="584775"/>
          </a:xfrm>
          <a:prstGeom prst="rect">
            <a:avLst/>
          </a:prstGeom>
          <a:noFill/>
        </p:spPr>
        <p:txBody>
          <a:bodyPr wrap="square" rtlCol="0">
            <a:spAutoFit/>
          </a:bodyPr>
          <a:lstStyle/>
          <a:p>
            <a:r>
              <a:rPr lang="en-CA" sz="1600" b="1" dirty="0">
                <a:solidFill>
                  <a:srgbClr val="047BC1"/>
                </a:solidFill>
              </a:rPr>
              <a:t>Chairs of provincial agencies have additional responsibilities and are accountable to the relevant minister for the mandate and conduct of the agency. These responsibilities may include:</a:t>
            </a:r>
          </a:p>
        </p:txBody>
      </p:sp>
      <p:sp>
        <p:nvSpPr>
          <p:cNvPr id="3" name="Content Placeholder 2">
            <a:extLst>
              <a:ext uri="{FF2B5EF4-FFF2-40B4-BE49-F238E27FC236}">
                <a16:creationId xmlns:a16="http://schemas.microsoft.com/office/drawing/2014/main" id="{453B945F-2E6D-45A6-A6D5-827597BC9E35}"/>
              </a:ext>
            </a:extLst>
          </p:cNvPr>
          <p:cNvSpPr>
            <a:spLocks noGrp="1"/>
          </p:cNvSpPr>
          <p:nvPr>
            <p:ph idx="1"/>
          </p:nvPr>
        </p:nvSpPr>
        <p:spPr>
          <a:xfrm>
            <a:off x="347295" y="1776951"/>
            <a:ext cx="8592167" cy="4266721"/>
          </a:xfrm>
          <a:solidFill>
            <a:srgbClr val="D1E7F3"/>
          </a:solidFill>
        </p:spPr>
        <p:txBody>
          <a:bodyPr>
            <a:noAutofit/>
          </a:bodyPr>
          <a:lstStyle/>
          <a:p>
            <a:pPr marL="342900" indent="-342900">
              <a:lnSpc>
                <a:spcPct val="100000"/>
              </a:lnSpc>
              <a:buFont typeface="Wingdings" panose="05000000000000000000" pitchFamily="2" charset="2"/>
              <a:buChar char="§"/>
            </a:pPr>
            <a:r>
              <a:rPr lang="en-CA" sz="1400" dirty="0"/>
              <a:t>Being spokesperson and ethics executive for the appointees</a:t>
            </a:r>
            <a:endParaRPr lang="en-CA" sz="1400" strike="sngStrike" dirty="0"/>
          </a:p>
          <a:p>
            <a:pPr marL="342900" indent="-342900">
              <a:lnSpc>
                <a:spcPct val="100000"/>
              </a:lnSpc>
              <a:buFont typeface="Wingdings" panose="05000000000000000000" pitchFamily="2" charset="2"/>
              <a:buChar char="§"/>
            </a:pPr>
            <a:r>
              <a:rPr lang="en-CA" sz="1400" dirty="0"/>
              <a:t>Keeping the minister informed</a:t>
            </a:r>
          </a:p>
          <a:p>
            <a:pPr marL="342900" indent="-342900">
              <a:lnSpc>
                <a:spcPct val="100000"/>
              </a:lnSpc>
              <a:buFont typeface="Wingdings" panose="05000000000000000000" pitchFamily="2" charset="2"/>
              <a:buChar char="§"/>
            </a:pPr>
            <a:r>
              <a:rPr lang="en-CA" sz="1400" dirty="0"/>
              <a:t>Leading the board in providing the strategic leadership to the agency, including setting strategic direction</a:t>
            </a:r>
          </a:p>
          <a:p>
            <a:pPr marL="342900" indent="-342900">
              <a:lnSpc>
                <a:spcPct val="100000"/>
              </a:lnSpc>
              <a:buFont typeface="Wingdings" panose="05000000000000000000" pitchFamily="2" charset="2"/>
              <a:buChar char="§"/>
            </a:pPr>
            <a:r>
              <a:rPr lang="en-CA" sz="1400" dirty="0"/>
              <a:t>Recommending appointments and reappointments, as applicable</a:t>
            </a:r>
          </a:p>
          <a:p>
            <a:pPr marL="342900" indent="-342900">
              <a:lnSpc>
                <a:spcPct val="100000"/>
              </a:lnSpc>
              <a:buFont typeface="Wingdings" panose="05000000000000000000" pitchFamily="2" charset="2"/>
              <a:buChar char="§"/>
            </a:pPr>
            <a:r>
              <a:rPr lang="en-CA" sz="1400" dirty="0"/>
              <a:t>Ensuring compliance with legislative and other policy obligations and attesting through the annual compliance attestation process.</a:t>
            </a:r>
          </a:p>
          <a:p>
            <a:pPr marL="342900" indent="-342900">
              <a:lnSpc>
                <a:spcPct val="100000"/>
              </a:lnSpc>
              <a:buFont typeface="Wingdings" panose="05000000000000000000" pitchFamily="2" charset="2"/>
              <a:buChar char="§"/>
            </a:pPr>
            <a:r>
              <a:rPr lang="en-CA" sz="1400" dirty="0"/>
              <a:t>The chair’s duties differ depending on the type and function of the provincial agency.</a:t>
            </a:r>
          </a:p>
          <a:p>
            <a:pPr marL="1028700" lvl="1" indent="-342900">
              <a:lnSpc>
                <a:spcPct val="100000"/>
              </a:lnSpc>
              <a:buFont typeface="Wingdings" panose="05000000000000000000" pitchFamily="2" charset="2"/>
              <a:buChar char="§"/>
            </a:pPr>
            <a:r>
              <a:rPr lang="en-CA" sz="1400" dirty="0"/>
              <a:t>In a board governed agency, the chair presides over meetings of the board and “may be first among equals” in a group providing strategic, but not operational oversight.</a:t>
            </a:r>
          </a:p>
          <a:p>
            <a:pPr marL="1028700" lvl="1" indent="-342900">
              <a:lnSpc>
                <a:spcPct val="100000"/>
              </a:lnSpc>
              <a:buFont typeface="Wingdings" panose="05000000000000000000" pitchFamily="2" charset="2"/>
              <a:buChar char="§"/>
            </a:pPr>
            <a:r>
              <a:rPr lang="en-CA" sz="1400" dirty="0"/>
              <a:t>In non-board governed agency, the chair may have a more active ongoing role in the agency decision-making depending on the function of the agency. </a:t>
            </a:r>
          </a:p>
          <a:p>
            <a:pPr marL="1028700" lvl="1" indent="-342900">
              <a:lnSpc>
                <a:spcPct val="100000"/>
              </a:lnSpc>
              <a:buFont typeface="Wingdings" panose="05000000000000000000" pitchFamily="2" charset="2"/>
              <a:buChar char="§"/>
            </a:pPr>
            <a:r>
              <a:rPr lang="en-CA" sz="1400" dirty="0"/>
              <a:t>In an advisory agency, the chair provides leadership at meetings of the advisory agency and will be the first point of contact for the minister.</a:t>
            </a:r>
          </a:p>
          <a:p>
            <a:pPr marL="342900" indent="-342900">
              <a:lnSpc>
                <a:spcPct val="100000"/>
              </a:lnSpc>
              <a:buFont typeface="Wingdings" panose="05000000000000000000" pitchFamily="2" charset="2"/>
              <a:buChar char="§"/>
            </a:pPr>
            <a:r>
              <a:rPr lang="en-CA" sz="1400" dirty="0"/>
              <a:t>The chair’s responsibilities differ from the Chief Executive Officer (CEO) who is accountable to the board for the management and administration of the agencies</a:t>
            </a:r>
          </a:p>
        </p:txBody>
      </p:sp>
      <p:sp>
        <p:nvSpPr>
          <p:cNvPr id="5" name="Slide Number Placeholder 4">
            <a:extLst>
              <a:ext uri="{FF2B5EF4-FFF2-40B4-BE49-F238E27FC236}">
                <a16:creationId xmlns:a16="http://schemas.microsoft.com/office/drawing/2014/main" id="{21A32E65-2914-4F23-B484-08167F89DF91}"/>
              </a:ext>
            </a:extLst>
          </p:cNvPr>
          <p:cNvSpPr>
            <a:spLocks noGrp="1"/>
          </p:cNvSpPr>
          <p:nvPr>
            <p:ph type="sldNum" sz="quarter" idx="12"/>
          </p:nvPr>
        </p:nvSpPr>
        <p:spPr/>
        <p:txBody>
          <a:bodyPr/>
          <a:lstStyle/>
          <a:p>
            <a:fld id="{9CAA33A2-411E-8443-83D0-3263C24E97A5}" type="slidenum">
              <a:rPr lang="en-US" smtClean="0"/>
              <a:pPr/>
              <a:t>7</a:t>
            </a:fld>
            <a:endParaRPr lang="en-US" dirty="0"/>
          </a:p>
        </p:txBody>
      </p:sp>
      <p:sp>
        <p:nvSpPr>
          <p:cNvPr id="6" name="Footer Placeholder 5">
            <a:extLst>
              <a:ext uri="{FF2B5EF4-FFF2-40B4-BE49-F238E27FC236}">
                <a16:creationId xmlns:a16="http://schemas.microsoft.com/office/drawing/2014/main" id="{98955E1F-89E3-41B1-8F8D-9820D0C94776}"/>
              </a:ext>
            </a:extLst>
          </p:cNvPr>
          <p:cNvSpPr>
            <a:spLocks noGrp="1"/>
          </p:cNvSpPr>
          <p:nvPr>
            <p:ph type="ftr" sz="quarter" idx="11"/>
          </p:nvPr>
        </p:nvSpPr>
        <p:spPr/>
        <p:txBody>
          <a:bodyPr/>
          <a:lstStyle/>
          <a:p>
            <a:pPr algn="l"/>
            <a:r>
              <a:rPr lang="en-US" dirty="0"/>
              <a:t>Public Appointee Role and Governance Overview</a:t>
            </a:r>
          </a:p>
        </p:txBody>
      </p:sp>
    </p:spTree>
    <p:extLst>
      <p:ext uri="{BB962C8B-B14F-4D97-AF65-F5344CB8AC3E}">
        <p14:creationId xmlns:p14="http://schemas.microsoft.com/office/powerpoint/2010/main" val="1390354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4CF22-47E1-4BCB-A265-42F43CAEBA92}"/>
              </a:ext>
            </a:extLst>
          </p:cNvPr>
          <p:cNvSpPr>
            <a:spLocks noGrp="1"/>
          </p:cNvSpPr>
          <p:nvPr>
            <p:ph type="title"/>
          </p:nvPr>
        </p:nvSpPr>
        <p:spPr/>
        <p:txBody>
          <a:bodyPr/>
          <a:lstStyle/>
          <a:p>
            <a:r>
              <a:rPr lang="en-CA" dirty="0"/>
              <a:t>Chief Executive Officers (CEOs)</a:t>
            </a:r>
          </a:p>
        </p:txBody>
      </p:sp>
      <p:sp>
        <p:nvSpPr>
          <p:cNvPr id="7" name="TextBox 6">
            <a:extLst>
              <a:ext uri="{FF2B5EF4-FFF2-40B4-BE49-F238E27FC236}">
                <a16:creationId xmlns:a16="http://schemas.microsoft.com/office/drawing/2014/main" id="{430B9F71-50EB-408D-8144-7FB6DACE9076}"/>
              </a:ext>
            </a:extLst>
          </p:cNvPr>
          <p:cNvSpPr txBox="1"/>
          <p:nvPr/>
        </p:nvSpPr>
        <p:spPr>
          <a:xfrm>
            <a:off x="347297" y="1061604"/>
            <a:ext cx="8310735" cy="584775"/>
          </a:xfrm>
          <a:prstGeom prst="rect">
            <a:avLst/>
          </a:prstGeom>
          <a:noFill/>
        </p:spPr>
        <p:txBody>
          <a:bodyPr wrap="square" rtlCol="0">
            <a:spAutoFit/>
          </a:bodyPr>
          <a:lstStyle/>
          <a:p>
            <a:r>
              <a:rPr lang="en-CA" sz="1600" b="1" dirty="0">
                <a:solidFill>
                  <a:srgbClr val="047BC1"/>
                </a:solidFill>
              </a:rPr>
              <a:t>When agencies are responsible for their own operations, they typically have a Chief Executive Officer (CEO). An agency CEO is responsible for:</a:t>
            </a:r>
          </a:p>
        </p:txBody>
      </p:sp>
      <p:sp>
        <p:nvSpPr>
          <p:cNvPr id="3" name="Content Placeholder 2">
            <a:extLst>
              <a:ext uri="{FF2B5EF4-FFF2-40B4-BE49-F238E27FC236}">
                <a16:creationId xmlns:a16="http://schemas.microsoft.com/office/drawing/2014/main" id="{453B945F-2E6D-45A6-A6D5-827597BC9E35}"/>
              </a:ext>
            </a:extLst>
          </p:cNvPr>
          <p:cNvSpPr>
            <a:spLocks noGrp="1"/>
          </p:cNvSpPr>
          <p:nvPr>
            <p:ph idx="1"/>
          </p:nvPr>
        </p:nvSpPr>
        <p:spPr>
          <a:xfrm>
            <a:off x="347295" y="1849142"/>
            <a:ext cx="8712484" cy="4182498"/>
          </a:xfrm>
          <a:solidFill>
            <a:srgbClr val="D1E7F3"/>
          </a:solidFill>
        </p:spPr>
        <p:txBody>
          <a:bodyPr>
            <a:noAutofit/>
          </a:bodyPr>
          <a:lstStyle/>
          <a:p>
            <a:pPr marL="342900" indent="-342900">
              <a:lnSpc>
                <a:spcPct val="100000"/>
              </a:lnSpc>
              <a:buFont typeface="Wingdings" panose="05000000000000000000" pitchFamily="2" charset="2"/>
              <a:buChar char="§"/>
            </a:pPr>
            <a:r>
              <a:rPr lang="en-CA" sz="1400" dirty="0"/>
              <a:t>Providing leadership, guidance and management to agency staff in accordance with business and financial practices and standards, MOU (memorandums of understanding), the constituting instrument, ministerial directives and applicable legislation, applicable TB/MBC and Ministry of Finance directives</a:t>
            </a:r>
          </a:p>
          <a:p>
            <a:pPr marL="342900" indent="-342900">
              <a:lnSpc>
                <a:spcPct val="100000"/>
              </a:lnSpc>
              <a:buFont typeface="Wingdings" panose="05000000000000000000" pitchFamily="2" charset="2"/>
              <a:buChar char="§"/>
            </a:pPr>
            <a:r>
              <a:rPr lang="en-CA" sz="1400" dirty="0"/>
              <a:t>Developing operational plans and activities</a:t>
            </a:r>
          </a:p>
          <a:p>
            <a:pPr marL="342900" indent="-342900">
              <a:lnSpc>
                <a:spcPct val="100000"/>
              </a:lnSpc>
              <a:buFont typeface="Wingdings" panose="05000000000000000000" pitchFamily="2" charset="2"/>
              <a:buChar char="§"/>
            </a:pPr>
            <a:r>
              <a:rPr lang="en-CA" sz="1400" dirty="0"/>
              <a:t>Supporting and advising the Board and chair on meeting their responsibilities and significant issues and events </a:t>
            </a:r>
          </a:p>
          <a:p>
            <a:pPr marL="342900" indent="-342900">
              <a:lnSpc>
                <a:spcPct val="100000"/>
              </a:lnSpc>
              <a:buFont typeface="Wingdings" panose="05000000000000000000" pitchFamily="2" charset="2"/>
              <a:buChar char="§"/>
            </a:pPr>
            <a:r>
              <a:rPr lang="en-CA" sz="1400" dirty="0"/>
              <a:t>Monitoring the agency’s operational performance and reporting on it to the chair and the Board</a:t>
            </a:r>
          </a:p>
          <a:p>
            <a:pPr marL="342900" indent="-342900">
              <a:lnSpc>
                <a:spcPct val="100000"/>
              </a:lnSpc>
              <a:buFont typeface="Wingdings" panose="05000000000000000000" pitchFamily="2" charset="2"/>
              <a:buChar char="§"/>
            </a:pPr>
            <a:r>
              <a:rPr lang="en-CA" sz="1400" dirty="0"/>
              <a:t>Ensuring that appropriate stakeholder consultation occurs before significant changes to agency plans occur</a:t>
            </a:r>
          </a:p>
          <a:p>
            <a:pPr marL="342900" indent="-342900">
              <a:lnSpc>
                <a:spcPct val="100000"/>
              </a:lnSpc>
              <a:buFont typeface="Wingdings" panose="05000000000000000000" pitchFamily="2" charset="2"/>
              <a:buChar char="§"/>
            </a:pPr>
            <a:r>
              <a:rPr lang="en-CA" sz="1400" dirty="0"/>
              <a:t>Acting as chief agency spokesperson in partnership with the chair</a:t>
            </a:r>
          </a:p>
          <a:p>
            <a:pPr marL="342900" indent="-342900">
              <a:lnSpc>
                <a:spcPct val="100000"/>
              </a:lnSpc>
              <a:buFont typeface="Wingdings" panose="05000000000000000000" pitchFamily="2" charset="2"/>
              <a:buChar char="§"/>
            </a:pPr>
            <a:r>
              <a:rPr lang="en-CA" sz="1400" dirty="0"/>
              <a:t>Establishing systems and controls so that the agency is compliant</a:t>
            </a:r>
          </a:p>
          <a:p>
            <a:pPr marL="342900" indent="-342900">
              <a:lnSpc>
                <a:spcPct val="100000"/>
              </a:lnSpc>
              <a:buFont typeface="Wingdings" panose="05000000000000000000" pitchFamily="2" charset="2"/>
              <a:buChar char="§"/>
            </a:pPr>
            <a:r>
              <a:rPr lang="en-CA" sz="1400" dirty="0"/>
              <a:t>Preparing required plans, annual reports, business plans, financial reports, budgets and other reports, plans or documents for submissions to the Board</a:t>
            </a:r>
          </a:p>
          <a:p>
            <a:pPr marL="342900" indent="-342900">
              <a:lnSpc>
                <a:spcPct val="100000"/>
              </a:lnSpc>
              <a:buFont typeface="Wingdings" panose="05000000000000000000" pitchFamily="2" charset="2"/>
              <a:buChar char="§"/>
            </a:pPr>
            <a:r>
              <a:rPr lang="en-CA" sz="1400" dirty="0"/>
              <a:t>Applying policies and establishing operational systems and plans</a:t>
            </a:r>
          </a:p>
          <a:p>
            <a:pPr marL="342900" indent="-342900">
              <a:lnSpc>
                <a:spcPct val="100000"/>
              </a:lnSpc>
              <a:buFont typeface="Wingdings" panose="05000000000000000000" pitchFamily="2" charset="2"/>
              <a:buChar char="§"/>
            </a:pPr>
            <a:r>
              <a:rPr lang="en-CA" sz="1400" dirty="0"/>
              <a:t>Preparing and implementing a performance review systems for staff for approval by the Board</a:t>
            </a:r>
          </a:p>
        </p:txBody>
      </p:sp>
      <p:sp>
        <p:nvSpPr>
          <p:cNvPr id="5" name="Slide Number Placeholder 4">
            <a:extLst>
              <a:ext uri="{FF2B5EF4-FFF2-40B4-BE49-F238E27FC236}">
                <a16:creationId xmlns:a16="http://schemas.microsoft.com/office/drawing/2014/main" id="{21A32E65-2914-4F23-B484-08167F89DF91}"/>
              </a:ext>
            </a:extLst>
          </p:cNvPr>
          <p:cNvSpPr>
            <a:spLocks noGrp="1"/>
          </p:cNvSpPr>
          <p:nvPr>
            <p:ph type="sldNum" sz="quarter" idx="12"/>
          </p:nvPr>
        </p:nvSpPr>
        <p:spPr/>
        <p:txBody>
          <a:bodyPr/>
          <a:lstStyle/>
          <a:p>
            <a:fld id="{9CAA33A2-411E-8443-83D0-3263C24E97A5}" type="slidenum">
              <a:rPr lang="en-US" smtClean="0"/>
              <a:pPr/>
              <a:t>8</a:t>
            </a:fld>
            <a:endParaRPr lang="en-US" dirty="0"/>
          </a:p>
        </p:txBody>
      </p:sp>
      <p:sp>
        <p:nvSpPr>
          <p:cNvPr id="6" name="Footer Placeholder 5">
            <a:extLst>
              <a:ext uri="{FF2B5EF4-FFF2-40B4-BE49-F238E27FC236}">
                <a16:creationId xmlns:a16="http://schemas.microsoft.com/office/drawing/2014/main" id="{98955E1F-89E3-41B1-8F8D-9820D0C94776}"/>
              </a:ext>
            </a:extLst>
          </p:cNvPr>
          <p:cNvSpPr>
            <a:spLocks noGrp="1"/>
          </p:cNvSpPr>
          <p:nvPr>
            <p:ph type="ftr" sz="quarter" idx="11"/>
          </p:nvPr>
        </p:nvSpPr>
        <p:spPr/>
        <p:txBody>
          <a:bodyPr/>
          <a:lstStyle/>
          <a:p>
            <a:pPr algn="l"/>
            <a:r>
              <a:rPr lang="en-US" dirty="0"/>
              <a:t>Public Appointee Role and Governance Overview</a:t>
            </a:r>
          </a:p>
        </p:txBody>
      </p:sp>
    </p:spTree>
    <p:extLst>
      <p:ext uri="{BB962C8B-B14F-4D97-AF65-F5344CB8AC3E}">
        <p14:creationId xmlns:p14="http://schemas.microsoft.com/office/powerpoint/2010/main" val="3136571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F3B50-8B97-4BBB-9930-A725B84DBA10}"/>
              </a:ext>
            </a:extLst>
          </p:cNvPr>
          <p:cNvSpPr>
            <a:spLocks noGrp="1"/>
          </p:cNvSpPr>
          <p:nvPr>
            <p:ph type="title"/>
          </p:nvPr>
        </p:nvSpPr>
        <p:spPr/>
        <p:txBody>
          <a:bodyPr/>
          <a:lstStyle/>
          <a:p>
            <a:r>
              <a:rPr lang="en-US" dirty="0"/>
              <a:t>Types of Agencies</a:t>
            </a:r>
            <a:endParaRPr lang="en-CA" dirty="0"/>
          </a:p>
        </p:txBody>
      </p:sp>
      <p:sp>
        <p:nvSpPr>
          <p:cNvPr id="13" name="TextBox 12">
            <a:extLst>
              <a:ext uri="{FF2B5EF4-FFF2-40B4-BE49-F238E27FC236}">
                <a16:creationId xmlns:a16="http://schemas.microsoft.com/office/drawing/2014/main" id="{95FA7359-F835-435D-9FFB-F3C7D58532F1}"/>
              </a:ext>
            </a:extLst>
          </p:cNvPr>
          <p:cNvSpPr txBox="1"/>
          <p:nvPr/>
        </p:nvSpPr>
        <p:spPr>
          <a:xfrm>
            <a:off x="347297" y="1061604"/>
            <a:ext cx="8310735" cy="584775"/>
          </a:xfrm>
          <a:prstGeom prst="rect">
            <a:avLst/>
          </a:prstGeom>
          <a:noFill/>
        </p:spPr>
        <p:txBody>
          <a:bodyPr wrap="square" rtlCol="0">
            <a:spAutoFit/>
          </a:bodyPr>
          <a:lstStyle/>
          <a:p>
            <a:r>
              <a:rPr lang="en-CA" sz="1600" b="1" dirty="0">
                <a:solidFill>
                  <a:srgbClr val="047BC1"/>
                </a:solidFill>
              </a:rPr>
              <a:t>There are several types of public organizations that provide services, advice and oversight. These include provincial agencies and other entities.</a:t>
            </a:r>
          </a:p>
        </p:txBody>
      </p:sp>
      <p:sp>
        <p:nvSpPr>
          <p:cNvPr id="10" name="Text Placeholder 9">
            <a:extLst>
              <a:ext uri="{FF2B5EF4-FFF2-40B4-BE49-F238E27FC236}">
                <a16:creationId xmlns:a16="http://schemas.microsoft.com/office/drawing/2014/main" id="{1114FD70-A71D-4148-9D36-AEDBDC853CD7}"/>
              </a:ext>
            </a:extLst>
          </p:cNvPr>
          <p:cNvSpPr>
            <a:spLocks noGrp="1"/>
          </p:cNvSpPr>
          <p:nvPr>
            <p:ph type="body" idx="1"/>
          </p:nvPr>
        </p:nvSpPr>
        <p:spPr>
          <a:xfrm>
            <a:off x="347297" y="1638328"/>
            <a:ext cx="3868340" cy="475844"/>
          </a:xfrm>
        </p:spPr>
        <p:txBody>
          <a:bodyPr>
            <a:normAutofit/>
          </a:bodyPr>
          <a:lstStyle/>
          <a:p>
            <a:r>
              <a:rPr lang="en-US" sz="1600" b="1" dirty="0"/>
              <a:t>Provincial Agencies</a:t>
            </a:r>
            <a:endParaRPr lang="en-CA" sz="1600" b="1" dirty="0"/>
          </a:p>
        </p:txBody>
      </p:sp>
      <p:sp>
        <p:nvSpPr>
          <p:cNvPr id="3" name="Content Placeholder 2">
            <a:extLst>
              <a:ext uri="{FF2B5EF4-FFF2-40B4-BE49-F238E27FC236}">
                <a16:creationId xmlns:a16="http://schemas.microsoft.com/office/drawing/2014/main" id="{2D80459A-C679-447B-88C9-9DD15629D2F6}"/>
              </a:ext>
            </a:extLst>
          </p:cNvPr>
          <p:cNvSpPr>
            <a:spLocks noGrp="1"/>
          </p:cNvSpPr>
          <p:nvPr>
            <p:ph sz="half" idx="2"/>
          </p:nvPr>
        </p:nvSpPr>
        <p:spPr>
          <a:xfrm>
            <a:off x="347296" y="2001036"/>
            <a:ext cx="4453042" cy="4034238"/>
          </a:xfrm>
        </p:spPr>
        <p:txBody>
          <a:bodyPr>
            <a:noAutofit/>
          </a:bodyPr>
          <a:lstStyle/>
          <a:p>
            <a:pPr marL="342900" indent="-342900">
              <a:lnSpc>
                <a:spcPct val="100000"/>
              </a:lnSpc>
              <a:buFont typeface="Wingdings" panose="05000000000000000000" pitchFamily="2" charset="2"/>
              <a:buChar char="§"/>
            </a:pPr>
            <a:r>
              <a:rPr lang="en-CA" sz="1400" dirty="0"/>
              <a:t>Established by a constituting instrument and are a part of government but not part of a ministry</a:t>
            </a:r>
          </a:p>
          <a:p>
            <a:pPr marL="342900" indent="-342900">
              <a:lnSpc>
                <a:spcPct val="100000"/>
              </a:lnSpc>
              <a:buFont typeface="Wingdings" panose="05000000000000000000" pitchFamily="2" charset="2"/>
              <a:buChar char="§"/>
            </a:pPr>
            <a:r>
              <a:rPr lang="en-CA" sz="1400" dirty="0"/>
              <a:t>Accountable to the minister for the achievement of the agency’s mandate</a:t>
            </a:r>
          </a:p>
          <a:p>
            <a:pPr marL="342900" indent="-342900">
              <a:lnSpc>
                <a:spcPct val="100000"/>
              </a:lnSpc>
              <a:buFont typeface="Wingdings" panose="05000000000000000000" pitchFamily="2" charset="2"/>
              <a:buChar char="§"/>
            </a:pPr>
            <a:r>
              <a:rPr lang="en-CA" sz="1400" dirty="0"/>
              <a:t>Authority to make their own operating decisions in the case of board-governed agencies</a:t>
            </a:r>
          </a:p>
          <a:p>
            <a:pPr marL="342900" indent="-342900">
              <a:lnSpc>
                <a:spcPct val="100000"/>
              </a:lnSpc>
              <a:buFont typeface="Wingdings" panose="05000000000000000000" pitchFamily="2" charset="2"/>
              <a:buChar char="§"/>
            </a:pPr>
            <a:r>
              <a:rPr lang="en-CA" sz="1400" dirty="0"/>
              <a:t>Have the majority of public appointments made by the government</a:t>
            </a:r>
          </a:p>
          <a:p>
            <a:pPr marL="342900" indent="-342900">
              <a:lnSpc>
                <a:spcPct val="100000"/>
              </a:lnSpc>
              <a:buFont typeface="Wingdings" panose="05000000000000000000" pitchFamily="2" charset="2"/>
              <a:buChar char="§"/>
            </a:pPr>
            <a:r>
              <a:rPr lang="en-CA" sz="1400" dirty="0"/>
              <a:t>Assigned the authority or responsibility for an area of ongoing government business, public service, or service delivery</a:t>
            </a:r>
          </a:p>
          <a:p>
            <a:pPr marL="342900" indent="-342900">
              <a:lnSpc>
                <a:spcPct val="100000"/>
              </a:lnSpc>
              <a:buFont typeface="Wingdings" panose="05000000000000000000" pitchFamily="2" charset="2"/>
              <a:buChar char="§"/>
            </a:pPr>
            <a:r>
              <a:rPr lang="en-CA" sz="1400" dirty="0"/>
              <a:t>Examples include advisory agencies like Ontario Geographic Names Board; regulatory agencies like Ontario Human Rights Commission; adjudicative agencies like Ontario Land Tribunal; board-governed agencies like Liquor Control Board of Ontario (LCBO)</a:t>
            </a:r>
          </a:p>
        </p:txBody>
      </p:sp>
      <p:sp>
        <p:nvSpPr>
          <p:cNvPr id="11" name="Text Placeholder 10">
            <a:extLst>
              <a:ext uri="{FF2B5EF4-FFF2-40B4-BE49-F238E27FC236}">
                <a16:creationId xmlns:a16="http://schemas.microsoft.com/office/drawing/2014/main" id="{36AD24A6-F085-467F-8F73-4DE1554C291D}"/>
              </a:ext>
            </a:extLst>
          </p:cNvPr>
          <p:cNvSpPr>
            <a:spLocks noGrp="1"/>
          </p:cNvSpPr>
          <p:nvPr>
            <p:ph type="body" sz="quarter" idx="3"/>
          </p:nvPr>
        </p:nvSpPr>
        <p:spPr>
          <a:xfrm>
            <a:off x="4916639" y="1638328"/>
            <a:ext cx="3887391" cy="475844"/>
          </a:xfrm>
        </p:spPr>
        <p:txBody>
          <a:bodyPr>
            <a:normAutofit/>
          </a:bodyPr>
          <a:lstStyle/>
          <a:p>
            <a:r>
              <a:rPr lang="en-US" sz="1600" b="1" dirty="0"/>
              <a:t>Other Entities</a:t>
            </a:r>
            <a:endParaRPr lang="en-CA" sz="1600" b="1" dirty="0"/>
          </a:p>
        </p:txBody>
      </p:sp>
      <p:sp>
        <p:nvSpPr>
          <p:cNvPr id="12" name="Content Placeholder 11">
            <a:extLst>
              <a:ext uri="{FF2B5EF4-FFF2-40B4-BE49-F238E27FC236}">
                <a16:creationId xmlns:a16="http://schemas.microsoft.com/office/drawing/2014/main" id="{4137D021-3AB5-4C0F-8A19-73335F913FC5}"/>
              </a:ext>
            </a:extLst>
          </p:cNvPr>
          <p:cNvSpPr>
            <a:spLocks noGrp="1"/>
          </p:cNvSpPr>
          <p:nvPr>
            <p:ph sz="quarter" idx="4"/>
          </p:nvPr>
        </p:nvSpPr>
        <p:spPr>
          <a:xfrm>
            <a:off x="4916639" y="2001035"/>
            <a:ext cx="4003692" cy="4034239"/>
          </a:xfrm>
        </p:spPr>
        <p:txBody>
          <a:bodyPr>
            <a:noAutofit/>
          </a:bodyPr>
          <a:lstStyle/>
          <a:p>
            <a:pPr marL="342900" indent="-342900">
              <a:lnSpc>
                <a:spcPct val="100000"/>
              </a:lnSpc>
              <a:buFont typeface="Wingdings" panose="05000000000000000000" pitchFamily="2" charset="2"/>
              <a:buChar char="§"/>
            </a:pPr>
            <a:r>
              <a:rPr lang="en-CA" sz="1400" dirty="0"/>
              <a:t>May be established under government authority, but are not part of the Ontario government</a:t>
            </a:r>
          </a:p>
          <a:p>
            <a:pPr marL="342900" indent="-342900">
              <a:lnSpc>
                <a:spcPct val="100000"/>
              </a:lnSpc>
              <a:buFont typeface="Wingdings" panose="05000000000000000000" pitchFamily="2" charset="2"/>
              <a:buChar char="§"/>
            </a:pPr>
            <a:r>
              <a:rPr lang="en-CA" sz="1400" dirty="0"/>
              <a:t>May have at least one representative appointment made by government</a:t>
            </a:r>
          </a:p>
          <a:p>
            <a:pPr marL="342900" indent="-342900">
              <a:lnSpc>
                <a:spcPct val="100000"/>
              </a:lnSpc>
              <a:buFont typeface="Wingdings" panose="05000000000000000000" pitchFamily="2" charset="2"/>
              <a:buChar char="§"/>
            </a:pPr>
            <a:r>
              <a:rPr lang="en-CA" sz="1400" dirty="0"/>
              <a:t>May have authority or responsibility for a particular area of government business, public service or service delivery</a:t>
            </a:r>
          </a:p>
          <a:p>
            <a:pPr marL="342900" indent="-342900">
              <a:lnSpc>
                <a:spcPct val="100000"/>
              </a:lnSpc>
              <a:buFont typeface="Wingdings" panose="05000000000000000000" pitchFamily="2" charset="2"/>
              <a:buChar char="§"/>
            </a:pPr>
            <a:r>
              <a:rPr lang="en-CA" sz="1400" dirty="0"/>
              <a:t>Examples include government corporations like Ontario Power Generation (OPG); administrative authorities like Real Estate Council of Ontario; transfer payment recipients like Children’s Aid Societies</a:t>
            </a:r>
          </a:p>
        </p:txBody>
      </p:sp>
      <p:sp>
        <p:nvSpPr>
          <p:cNvPr id="5" name="Slide Number Placeholder 4">
            <a:extLst>
              <a:ext uri="{FF2B5EF4-FFF2-40B4-BE49-F238E27FC236}">
                <a16:creationId xmlns:a16="http://schemas.microsoft.com/office/drawing/2014/main" id="{70DB773C-E979-4F41-AF9E-2C16CBF5B884}"/>
              </a:ext>
            </a:extLst>
          </p:cNvPr>
          <p:cNvSpPr>
            <a:spLocks noGrp="1"/>
          </p:cNvSpPr>
          <p:nvPr>
            <p:ph type="sldNum" sz="quarter" idx="12"/>
          </p:nvPr>
        </p:nvSpPr>
        <p:spPr/>
        <p:txBody>
          <a:bodyPr/>
          <a:lstStyle/>
          <a:p>
            <a:fld id="{9CAA33A2-411E-8443-83D0-3263C24E97A5}" type="slidenum">
              <a:rPr lang="en-US" smtClean="0"/>
              <a:pPr/>
              <a:t>9</a:t>
            </a:fld>
            <a:endParaRPr lang="en-US" dirty="0"/>
          </a:p>
        </p:txBody>
      </p:sp>
      <p:sp>
        <p:nvSpPr>
          <p:cNvPr id="6" name="Footer Placeholder 5">
            <a:extLst>
              <a:ext uri="{FF2B5EF4-FFF2-40B4-BE49-F238E27FC236}">
                <a16:creationId xmlns:a16="http://schemas.microsoft.com/office/drawing/2014/main" id="{508CCCA8-5520-42AA-A72C-F2B5C070E621}"/>
              </a:ext>
            </a:extLst>
          </p:cNvPr>
          <p:cNvSpPr>
            <a:spLocks noGrp="1"/>
          </p:cNvSpPr>
          <p:nvPr>
            <p:ph type="ftr" sz="quarter" idx="11"/>
          </p:nvPr>
        </p:nvSpPr>
        <p:spPr/>
        <p:txBody>
          <a:bodyPr/>
          <a:lstStyle/>
          <a:p>
            <a:pPr algn="l"/>
            <a:r>
              <a:rPr lang="en-US" dirty="0"/>
              <a:t>Public Appointee Role and Governance Overview</a:t>
            </a:r>
          </a:p>
        </p:txBody>
      </p:sp>
    </p:spTree>
    <p:extLst>
      <p:ext uri="{BB962C8B-B14F-4D97-AF65-F5344CB8AC3E}">
        <p14:creationId xmlns:p14="http://schemas.microsoft.com/office/powerpoint/2010/main" val="1693073513"/>
      </p:ext>
    </p:extLst>
  </p:cSld>
  <p:clrMapOvr>
    <a:masterClrMapping/>
  </p:clrMapOvr>
</p:sld>
</file>

<file path=ppt/theme/theme1.xml><?xml version="1.0" encoding="utf-8"?>
<a:theme xmlns:a="http://schemas.openxmlformats.org/drawingml/2006/main" name="Office Theme">
  <a:themeElements>
    <a:clrScheme name="Ontario_blue">
      <a:dk1>
        <a:srgbClr val="000000"/>
      </a:dk1>
      <a:lt1>
        <a:srgbClr val="FFFFFF"/>
      </a:lt1>
      <a:dk2>
        <a:srgbClr val="44546A"/>
      </a:dk2>
      <a:lt2>
        <a:srgbClr val="E7E6E6"/>
      </a:lt2>
      <a:accent1>
        <a:srgbClr val="38B549"/>
      </a:accent1>
      <a:accent2>
        <a:srgbClr val="00B2E2"/>
      </a:accent2>
      <a:accent3>
        <a:srgbClr val="F05821"/>
      </a:accent3>
      <a:accent4>
        <a:srgbClr val="91278E"/>
      </a:accent4>
      <a:accent5>
        <a:srgbClr val="EC027B"/>
      </a:accent5>
      <a:accent6>
        <a:srgbClr val="C1B28F"/>
      </a:accent6>
      <a:hlink>
        <a:srgbClr val="047BC1"/>
      </a:hlink>
      <a:folHlink>
        <a:srgbClr val="9227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VI Template - 4x3 Semi-Bright Final  -  Read-Only" id="{126BC3E6-BEB8-41D7-92A2-D0FA3B87E270}" vid="{491832F0-D436-490B-B7EB-8B59763E99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VI Template - 4x3 Semi-Bright Final</Template>
  <TotalTime>4854</TotalTime>
  <Words>4759</Words>
  <Application>Microsoft Office PowerPoint</Application>
  <PresentationFormat>On-screen Show (4:3)</PresentationFormat>
  <Paragraphs>353</Paragraphs>
  <Slides>31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Wingdings</vt:lpstr>
      <vt:lpstr>Office Theme</vt:lpstr>
      <vt:lpstr>Public Appointee Role and Governance Overview </vt:lpstr>
      <vt:lpstr>Purpose</vt:lpstr>
      <vt:lpstr>Overview of Public Appointments and Provincial Agencies</vt:lpstr>
      <vt:lpstr>Public Appointments in Ontario</vt:lpstr>
      <vt:lpstr>Roles and Responsibilities of Public Appointees</vt:lpstr>
      <vt:lpstr>Appointee Remuneration</vt:lpstr>
      <vt:lpstr>Provincial Agency Chairs</vt:lpstr>
      <vt:lpstr>Chief Executive Officers (CEOs)</vt:lpstr>
      <vt:lpstr>Types of Agencies</vt:lpstr>
      <vt:lpstr>Agency Governance</vt:lpstr>
      <vt:lpstr>Relationships Among Key Players</vt:lpstr>
      <vt:lpstr>Governance and Accountability</vt:lpstr>
      <vt:lpstr>Agency Governance and Accountability</vt:lpstr>
      <vt:lpstr>Legislative Roles and Responsibilities</vt:lpstr>
      <vt:lpstr>Agency Oversight</vt:lpstr>
      <vt:lpstr>Governance Principles in the Public Sector</vt:lpstr>
      <vt:lpstr>Relevant Acts </vt:lpstr>
      <vt:lpstr>Financial and  Risk Oversight</vt:lpstr>
      <vt:lpstr>Fiduciary Duties</vt:lpstr>
      <vt:lpstr>Fiduciary Duty and Financial Oversight</vt:lpstr>
      <vt:lpstr>Understanding Risk</vt:lpstr>
      <vt:lpstr>Questions to Consider</vt:lpstr>
      <vt:lpstr>Conflict of Interest and Ethical Requirements</vt:lpstr>
      <vt:lpstr>Ethical Requirements</vt:lpstr>
      <vt:lpstr>Ethics Executives</vt:lpstr>
      <vt:lpstr>Conflict of Interest</vt:lpstr>
      <vt:lpstr>Determining Conflict of Interest</vt:lpstr>
      <vt:lpstr>Public Service of Ontario Act</vt:lpstr>
      <vt:lpstr>Office of the Integrity Commissioner</vt:lpstr>
      <vt:lpstr>Political Activity and Lobbying</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Anandakumar, Sasikala (TBS)</dc:creator>
  <cp:lastModifiedBy>Deonarine, Nupur (TBS)</cp:lastModifiedBy>
  <cp:revision>192</cp:revision>
  <cp:lastPrinted>2019-04-11T20:21:32Z</cp:lastPrinted>
  <dcterms:created xsi:type="dcterms:W3CDTF">2019-05-14T14:11:09Z</dcterms:created>
  <dcterms:modified xsi:type="dcterms:W3CDTF">2021-12-01T16:00:28Z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34a106e-6316-442c-ad35-738afd673d2b_Enabled">
    <vt:lpwstr>true</vt:lpwstr>
  </property>
  <property fmtid="{D5CDD505-2E9C-101B-9397-08002B2CF9AE}" pid="3" name="MSIP_Label_034a106e-6316-442c-ad35-738afd673d2b_SetDate">
    <vt:lpwstr>2021-08-31T20:52:18Z</vt:lpwstr>
  </property>
  <property fmtid="{D5CDD505-2E9C-101B-9397-08002B2CF9AE}" pid="4" name="MSIP_Label_034a106e-6316-442c-ad35-738afd673d2b_Method">
    <vt:lpwstr>Standard</vt:lpwstr>
  </property>
  <property fmtid="{D5CDD505-2E9C-101B-9397-08002B2CF9AE}" pid="5" name="MSIP_Label_034a106e-6316-442c-ad35-738afd673d2b_Name">
    <vt:lpwstr>034a106e-6316-442c-ad35-738afd673d2b</vt:lpwstr>
  </property>
  <property fmtid="{D5CDD505-2E9C-101B-9397-08002B2CF9AE}" pid="6" name="MSIP_Label_034a106e-6316-442c-ad35-738afd673d2b_SiteId">
    <vt:lpwstr>cddc1229-ac2a-4b97-b78a-0e5cacb5865c</vt:lpwstr>
  </property>
  <property fmtid="{D5CDD505-2E9C-101B-9397-08002B2CF9AE}" pid="7" name="MSIP_Label_034a106e-6316-442c-ad35-738afd673d2b_ContentBits">
    <vt:lpwstr>0</vt:lpwstr>
  </property>
</Properties>
</file>